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9" r:id="rId3"/>
    <p:sldId id="260" r:id="rId4"/>
    <p:sldId id="261" r:id="rId5"/>
    <p:sldId id="286" r:id="rId6"/>
    <p:sldId id="262" r:id="rId7"/>
    <p:sldId id="287" r:id="rId8"/>
    <p:sldId id="263" r:id="rId9"/>
    <p:sldId id="264" r:id="rId10"/>
    <p:sldId id="265" r:id="rId11"/>
    <p:sldId id="291" r:id="rId12"/>
    <p:sldId id="266" r:id="rId13"/>
    <p:sldId id="267" r:id="rId14"/>
    <p:sldId id="292" r:id="rId15"/>
    <p:sldId id="268" r:id="rId16"/>
    <p:sldId id="290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93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1610C6-2EE5-4AD7-9B7A-BCB405FAA306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E363B79-C29B-4091-AA6B-35C36B24B5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7200800" cy="2232248"/>
          </a:xfrm>
        </p:spPr>
        <p:txBody>
          <a:bodyPr>
            <a:normAutofit/>
          </a:bodyPr>
          <a:lstStyle/>
          <a:p>
            <a:pPr algn="r"/>
            <a:r>
              <a:rPr lang="ru-RU" sz="2000" dirty="0"/>
              <a:t>Рубцов Виталий Владимирович,</a:t>
            </a:r>
            <a:endParaRPr lang="ru-RU" sz="2000" dirty="0" smtClean="0"/>
          </a:p>
          <a:p>
            <a:pPr algn="r"/>
            <a:r>
              <a:rPr lang="ru-RU" sz="2000" dirty="0"/>
              <a:t>Президент Федерации психологов образования России,</a:t>
            </a:r>
            <a:endParaRPr lang="ru-RU" sz="2000" dirty="0" smtClean="0"/>
          </a:p>
          <a:p>
            <a:pPr algn="r"/>
            <a:r>
              <a:rPr lang="ru-RU" sz="2000" dirty="0"/>
              <a:t>Ректор Московского государственного психолого-педагогического университета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309634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</a:t>
            </a:r>
            <a:r>
              <a:rPr lang="ru-RU" dirty="0" smtClean="0"/>
              <a:t>сихология </a:t>
            </a:r>
            <a:r>
              <a:rPr lang="ru-RU" dirty="0" smtClean="0"/>
              <a:t>образования в интересах детей</a:t>
            </a:r>
            <a:endParaRPr lang="ru-RU" dirty="0"/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290299" cy="115212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16632"/>
            <a:ext cx="11521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chemeClr val="accent1"/>
                </a:solidFill>
              </a:rPr>
              <a:t>Образование детей-инвалидов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lvl="0" hangingPunct="0"/>
            <a:endParaRPr lang="ru-RU" sz="1400" dirty="0" smtClean="0"/>
          </a:p>
          <a:p>
            <a:pPr lvl="0" hangingPunct="0">
              <a:buNone/>
            </a:pPr>
            <a:r>
              <a:rPr lang="ru-RU" sz="1400" dirty="0" smtClean="0"/>
              <a:t>	</a:t>
            </a:r>
            <a:r>
              <a:rPr lang="ru-RU" sz="2400" b="1" dirty="0" smtClean="0"/>
              <a:t>Требует решения вопросы:</a:t>
            </a:r>
          </a:p>
          <a:p>
            <a:pPr lvl="0" hangingPunct="0">
              <a:buNone/>
            </a:pPr>
            <a:endParaRPr lang="ru-RU" sz="1900" dirty="0"/>
          </a:p>
          <a:p>
            <a:pPr lvl="0" hangingPunct="0"/>
            <a:r>
              <a:rPr lang="ru-RU" sz="2200" dirty="0" smtClean="0"/>
              <a:t>Материально-техническое </a:t>
            </a:r>
            <a:r>
              <a:rPr lang="ru-RU" sz="2200" dirty="0"/>
              <a:t>оснащение образовательных организаций, обеспечение современным дидактическим оборудованием и технологиями образования детей-инвалидов и лиц с ОВЗ.</a:t>
            </a:r>
          </a:p>
          <a:p>
            <a:pPr lvl="0" hangingPunct="0"/>
            <a:r>
              <a:rPr lang="ru-RU" sz="2200" dirty="0"/>
              <a:t>Формирование системы подготовки кадров и профильных специалистов – педагогов-психологов, учителей-дефектологов, учителей-логопедов, сурдопедагогов, тифлопедагогов, социальных педагогов, способных работать как </a:t>
            </a:r>
            <a:r>
              <a:rPr lang="ru-RU" sz="2200" dirty="0" smtClean="0"/>
              <a:t> в специальных </a:t>
            </a:r>
            <a:r>
              <a:rPr lang="ru-RU" sz="2200" dirty="0"/>
              <a:t>(коррекционных) школах, отдельных классах для обучающихся с ОВЗ, так и в условиях инклюзивных школ.</a:t>
            </a:r>
          </a:p>
          <a:p>
            <a:pPr lvl="0" hangingPunct="0"/>
            <a:r>
              <a:rPr lang="ru-RU" sz="2200" dirty="0" smtClean="0"/>
              <a:t>Развитие </a:t>
            </a:r>
            <a:r>
              <a:rPr lang="ru-RU" sz="2200" dirty="0"/>
              <a:t>сетевого взаимодействия образовательных организаций (на всех уровнях образования), обеспечивающих совместное обучение детей с ограниченными возможностями здоровья, подготовку и повышение квалификации, педагогических, медицинских работников и вспомогательного персонала для сопровождения лиц с ОВЗ и инвалидностью.</a:t>
            </a:r>
          </a:p>
          <a:p>
            <a:pPr lvl="0" hangingPunct="0"/>
            <a:endParaRPr lang="ru-RU" sz="1400" dirty="0"/>
          </a:p>
          <a:p>
            <a:pPr hangingPunct="0">
              <a:buNone/>
            </a:pPr>
            <a:r>
              <a:rPr lang="ru-RU" sz="1400" b="1" dirty="0"/>
              <a:t> </a:t>
            </a:r>
            <a:endParaRPr lang="ru-RU" sz="1400" dirty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</a:rPr>
              <a:t>Требуют решения вопросы: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70000" lnSpcReduction="20000"/>
          </a:bodyPr>
          <a:lstStyle/>
          <a:p>
            <a:pPr lvl="0" hangingPunct="0">
              <a:lnSpc>
                <a:spcPct val="120000"/>
              </a:lnSpc>
            </a:pPr>
            <a:r>
              <a:rPr lang="ru-RU" dirty="0" smtClean="0"/>
              <a:t>Получение своевременной помощи на ранних стадиях возрастного развития.</a:t>
            </a:r>
          </a:p>
          <a:p>
            <a:pPr lvl="0" hangingPunct="0">
              <a:lnSpc>
                <a:spcPct val="120000"/>
              </a:lnSpc>
            </a:pPr>
            <a:r>
              <a:rPr lang="ru-RU" dirty="0" smtClean="0"/>
              <a:t>Получение образования детьми с множественными и комплексными нарушениями.</a:t>
            </a:r>
          </a:p>
          <a:p>
            <a:pPr lvl="0" hangingPunct="0">
              <a:lnSpc>
                <a:spcPct val="120000"/>
              </a:lnSpc>
            </a:pPr>
            <a:r>
              <a:rPr lang="ru-RU" dirty="0" smtClean="0"/>
              <a:t>Развитие системы дополнительного образования детей с ОВЗ и инвалидностью.</a:t>
            </a:r>
          </a:p>
          <a:p>
            <a:pPr lvl="0" hangingPunct="0">
              <a:lnSpc>
                <a:spcPct val="120000"/>
              </a:lnSpc>
            </a:pPr>
            <a:r>
              <a:rPr lang="ru-RU" dirty="0" smtClean="0"/>
              <a:t>Построение системы межведомственного взаимодействия для обеспечения доступного и качественного образования названной категории обучающихся.</a:t>
            </a:r>
          </a:p>
          <a:p>
            <a:pPr lvl="0" hangingPunct="0">
              <a:lnSpc>
                <a:spcPct val="120000"/>
              </a:lnSpc>
            </a:pPr>
            <a:r>
              <a:rPr lang="ru-RU" dirty="0" smtClean="0"/>
              <a:t>Развитие взаимодействия государственных и общественных организаций по вопросам образования людей с инвалидностью. Поддержка социально-ориентированных НКО, реализующих проекты работы с детьми с ОВЗ, детьми-инвалидами, а также с волонтерами и родителями, работающими с данными группами лиц.</a:t>
            </a:r>
          </a:p>
          <a:p>
            <a:pPr hangingPunct="0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02634"/>
          </a:xfrm>
        </p:spPr>
        <p:txBody>
          <a:bodyPr anchor="ctr">
            <a:normAutofit/>
          </a:bodyPr>
          <a:lstStyle/>
          <a:p>
            <a:pPr algn="ctr"/>
            <a:r>
              <a:rPr lang="ru-RU" b="1" u="sng" dirty="0">
                <a:solidFill>
                  <a:schemeClr val="accent1"/>
                </a:solidFill>
              </a:rPr>
              <a:t>Проблемы инклюзивного </a:t>
            </a:r>
            <a:r>
              <a:rPr lang="ru-RU" b="1" u="sng" dirty="0" smtClean="0">
                <a:solidFill>
                  <a:schemeClr val="accent1"/>
                </a:solidFill>
              </a:rPr>
              <a:t>высшего образования: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1"/>
            <a:ext cx="8229600" cy="72008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1600" dirty="0" smtClean="0"/>
              <a:t>		</a:t>
            </a:r>
            <a:endParaRPr lang="ru-RU" sz="28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ru-RU" sz="2500" dirty="0"/>
              <a:t>Повышение компетенций руководителей, сотрудников специализированных подразделений вузов по работе с инвалидами, преподавателей вуза, в котором проходят обучение инвалиды, необходимость  регулярного повышения квалификации руководителей, сотрудников специализированных подразделений вузов по работе с инвалидами с целью комплексного сопровождения образовательного процесса инвалидов, повышения квалификации преподавателей с целью получения знаний о психофизиологических особенностях инвалидов, специфике приема-передачи учебной информации, применения специальных технических средств обучения.</a:t>
            </a:r>
          </a:p>
          <a:p>
            <a:pPr lvl="0" hangingPunct="0"/>
            <a:r>
              <a:rPr lang="ru-RU" sz="2500" dirty="0"/>
              <a:t>Адаптация методического обеспечения учебного процесса при обучении в вузах студентов с инвалидностью: </a:t>
            </a:r>
          </a:p>
          <a:p>
            <a:pPr>
              <a:buNone/>
            </a:pPr>
            <a:r>
              <a:rPr lang="ru-RU" sz="2500" dirty="0" smtClean="0"/>
              <a:t>–	адаптация образовательных программ,</a:t>
            </a:r>
          </a:p>
          <a:p>
            <a:pPr>
              <a:buNone/>
            </a:pPr>
            <a:r>
              <a:rPr lang="ru-RU" sz="2500" dirty="0" smtClean="0"/>
              <a:t>–	адаптация методов обучения,</a:t>
            </a:r>
          </a:p>
          <a:p>
            <a:pPr>
              <a:buNone/>
            </a:pPr>
            <a:r>
              <a:rPr lang="ru-RU" sz="2500" dirty="0" smtClean="0"/>
              <a:t>–	адаптация методов воспитания,</a:t>
            </a:r>
          </a:p>
          <a:p>
            <a:pPr>
              <a:buNone/>
            </a:pPr>
            <a:r>
              <a:rPr lang="ru-RU" sz="2500" dirty="0" smtClean="0"/>
              <a:t>–	организация проведения групповых  и индивидуальных коррекционных занятий.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183088"/>
          </a:xfrm>
        </p:spPr>
        <p:txBody>
          <a:bodyPr>
            <a:normAutofit fontScale="77500" lnSpcReduction="20000"/>
          </a:bodyPr>
          <a:lstStyle/>
          <a:p>
            <a:pPr lvl="0" hangingPunct="0"/>
            <a:r>
              <a:rPr lang="ru-RU" dirty="0" smtClean="0"/>
              <a:t>Обеспечение студентов с инвалидностью в зависимости от нозологии специальными  учебными и информационным и ресурсами (учебными пособиями, дидактическим материалами,  электронными образовательными ресурсами, дистанционными учебными курсами, техническими средствами обучения коллективного и индивидуального пользования для организации учебного процесса).</a:t>
            </a:r>
          </a:p>
          <a:p>
            <a:pPr lvl="0" hangingPunct="0"/>
            <a:r>
              <a:rPr lang="ru-RU" dirty="0" smtClean="0"/>
              <a:t> Предоставление услуг ассистента (помощника, </a:t>
            </a:r>
            <a:r>
              <a:rPr lang="ru-RU" dirty="0" err="1" smtClean="0"/>
              <a:t>тьютора</a:t>
            </a:r>
            <a:r>
              <a:rPr lang="ru-RU" dirty="0" smtClean="0"/>
              <a:t>), оказывающего необходимую техническую помощь при обучении в вузах студентов с инвалидностью.</a:t>
            </a:r>
          </a:p>
          <a:p>
            <a:pPr lvl="0" hangingPunct="0"/>
            <a:r>
              <a:rPr lang="ru-RU" dirty="0" smtClean="0"/>
              <a:t>Формирование единой информационно-образовательной среды высшего инклюзивного образования.  </a:t>
            </a:r>
          </a:p>
          <a:p>
            <a:pPr lvl="0" hangingPunct="0"/>
            <a:r>
              <a:rPr lang="ru-RU" dirty="0" err="1" smtClean="0"/>
              <a:t>Профориентационная</a:t>
            </a:r>
            <a:r>
              <a:rPr lang="ru-RU" dirty="0" smtClean="0"/>
              <a:t> работа вуза и </a:t>
            </a:r>
            <a:r>
              <a:rPr lang="ru-RU" dirty="0" err="1" smtClean="0"/>
              <a:t>довузовская</a:t>
            </a:r>
            <a:r>
              <a:rPr lang="ru-RU" dirty="0" smtClean="0"/>
              <a:t> подготовка студентов с инвалидностью. </a:t>
            </a:r>
          </a:p>
          <a:p>
            <a:pPr lvl="0" hangingPunct="0"/>
            <a:r>
              <a:rPr lang="ru-RU" dirty="0" smtClean="0"/>
              <a:t>Организация системы содействия трудоустройству и </a:t>
            </a:r>
            <a:r>
              <a:rPr lang="ru-RU" dirty="0" err="1" smtClean="0"/>
              <a:t>постдипломному</a:t>
            </a:r>
            <a:r>
              <a:rPr lang="ru-RU" dirty="0" smtClean="0"/>
              <a:t> сопровождению выпускников с инвалидностью.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Проблемы образования детей-сирот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На </a:t>
            </a:r>
            <a:r>
              <a:rPr lang="ru-RU" sz="2000" dirty="0"/>
              <a:t>протяжении всего образовательного пути от дошкольного до высшего образования не удовлетворяются особые образовательные потребности детей-сирот: отсутствует адаптивная система обучения, в образовательный процесс не включены адаптационные дисциплины, не предоставляются дополнительные образовательные услуги, специализированное психолого-педагогическое сопровождение и т.д. Отмечается психологическая и педагогическая неготовность образовательной среды к обучению и интеграции детей-сирот.</a:t>
            </a:r>
            <a:endParaRPr lang="ru-RU" sz="2000" dirty="0" smtClean="0"/>
          </a:p>
          <a:p>
            <a:r>
              <a:rPr lang="ru-RU" sz="2000" dirty="0"/>
              <a:t>Дети-сироты как целевая группа остаются мало интегрированной подсистемой в образовательной среде: 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на </a:t>
            </a:r>
            <a:r>
              <a:rPr lang="ru-RU" sz="2000" dirty="0"/>
              <a:t>уровень основного среднего образования поднимается не более 15% детей данной категории</a:t>
            </a:r>
            <a:r>
              <a:rPr lang="ru-RU" sz="2000" dirty="0" smtClean="0"/>
              <a:t>;</a:t>
            </a:r>
          </a:p>
          <a:p>
            <a:pPr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/>
              <a:t>высшее образование получает не более 7% сирот; 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сохранение </a:t>
            </a:r>
            <a:r>
              <a:rPr lang="ru-RU" sz="2000" dirty="0"/>
              <a:t>тенденции обучения детей-сирот по программам пониженной трудности (31,8% обучается в специальных (коррекционных) образовательных учреждениях для обучающихся, воспитанников с ОВЗ). 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Дети-сироты </a:t>
            </a:r>
            <a:r>
              <a:rPr lang="ru-RU" dirty="0"/>
              <a:t>оценивают образовательную среду общего и среднего профессионального образования </a:t>
            </a:r>
            <a:r>
              <a:rPr lang="ru-RU" dirty="0" smtClean="0"/>
              <a:t>в ряде случаев как </a:t>
            </a:r>
            <a:r>
              <a:rPr lang="ru-RU" dirty="0"/>
              <a:t>враждебную. Для них характерен высокий уровень воспринимаемого эмоционального и физического насилия со стороны учителей и соучеников.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Проблема </a:t>
            </a:r>
            <a:r>
              <a:rPr lang="ru-RU" dirty="0"/>
              <a:t>стигматизации детей-сирот в образовательных организациях (наиболее часто встречаемые ассоциациями со словосочетаниями «воспитанник», «выпускник» детского дома у учителей школ и педагогов СПО </a:t>
            </a: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dirty="0" smtClean="0"/>
              <a:t>«</a:t>
            </a:r>
            <a:r>
              <a:rPr lang="ru-RU" dirty="0"/>
              <a:t>иждивенец» (82.85</a:t>
            </a:r>
            <a:r>
              <a:rPr lang="ru-RU" dirty="0" smtClean="0"/>
              <a:t>%) </a:t>
            </a:r>
          </a:p>
          <a:p>
            <a:pPr algn="ctr">
              <a:buNone/>
            </a:pPr>
            <a:r>
              <a:rPr lang="ru-RU" dirty="0" smtClean="0"/>
              <a:t>«</a:t>
            </a:r>
            <a:r>
              <a:rPr lang="ru-RU" dirty="0"/>
              <a:t>грубиян» (73.21</a:t>
            </a:r>
            <a:r>
              <a:rPr lang="ru-RU" dirty="0" smtClean="0"/>
              <a:t>%)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«врун» (67,85</a:t>
            </a:r>
            <a:r>
              <a:rPr lang="ru-RU" dirty="0" smtClean="0"/>
              <a:t>%)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/>
              <a:t>«трудновоспитуемый»/ «</a:t>
            </a:r>
            <a:r>
              <a:rPr lang="ru-RU" dirty="0" err="1"/>
              <a:t>девиант</a:t>
            </a:r>
            <a:r>
              <a:rPr lang="ru-RU" dirty="0"/>
              <a:t>» (62.5%).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1"/>
                </a:solidFill>
              </a:rPr>
              <a:t>Третья группа проблем</a:t>
            </a:r>
            <a:r>
              <a:rPr lang="ru-RU" sz="3100" dirty="0">
                <a:solidFill>
                  <a:schemeClr val="accent1"/>
                </a:solidFill>
              </a:rPr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dirty="0" smtClean="0">
                <a:solidFill>
                  <a:schemeClr val="accent1"/>
                </a:solidFill>
              </a:rPr>
              <a:t>обусловлена </a:t>
            </a:r>
            <a:r>
              <a:rPr lang="ru-RU" sz="2800" dirty="0">
                <a:solidFill>
                  <a:schemeClr val="accent1"/>
                </a:solidFill>
              </a:rPr>
              <a:t>вызовами и рисками социальной </a:t>
            </a:r>
            <a:r>
              <a:rPr lang="ru-RU" sz="2800" dirty="0" smtClean="0">
                <a:solidFill>
                  <a:schemeClr val="accent1"/>
                </a:solidFill>
              </a:rPr>
              <a:t>среды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hangingPunct="0">
              <a:buNone/>
            </a:pPr>
            <a:r>
              <a:rPr lang="ru-RU" b="1" i="1" u="sng" dirty="0" smtClean="0"/>
              <a:t>Суицидальное  </a:t>
            </a:r>
            <a:r>
              <a:rPr lang="ru-RU" b="1" i="1" u="sng" dirty="0"/>
              <a:t>поведение</a:t>
            </a:r>
            <a:endParaRPr lang="ru-RU" b="1" i="1" dirty="0"/>
          </a:p>
          <a:p>
            <a:pPr lvl="0" hangingPunct="0"/>
            <a:r>
              <a:rPr lang="ru-RU" dirty="0"/>
              <a:t>Отмечается повышение случаев </a:t>
            </a:r>
            <a:r>
              <a:rPr lang="ru-RU" dirty="0" err="1"/>
              <a:t>самоповреждающего</a:t>
            </a:r>
            <a:r>
              <a:rPr lang="ru-RU" dirty="0"/>
              <a:t> поведения (чаще </a:t>
            </a:r>
            <a:r>
              <a:rPr lang="ru-RU" dirty="0" err="1"/>
              <a:t>самопорезы</a:t>
            </a:r>
            <a:r>
              <a:rPr lang="ru-RU" dirty="0"/>
              <a:t>): на фоне тревожно-депрессивных реакций, или как элемент «моды» у акцентуированных личностей.</a:t>
            </a:r>
          </a:p>
          <a:p>
            <a:pPr lvl="0" hangingPunct="0"/>
            <a:r>
              <a:rPr lang="ru-RU" dirty="0"/>
              <a:t>Рост завершенных суицидов подростков (по данным Следственного комитета РФ зафиксировано случаев завершенных суицидов  </a:t>
            </a:r>
            <a:endParaRPr lang="ru-RU" dirty="0" smtClean="0"/>
          </a:p>
          <a:p>
            <a:pPr lvl="0" hangingPunct="0">
              <a:buNone/>
            </a:pPr>
            <a:r>
              <a:rPr lang="ru-RU" dirty="0" smtClean="0"/>
              <a:t>	в </a:t>
            </a:r>
            <a:r>
              <a:rPr lang="ru-RU" dirty="0"/>
              <a:t>2015 г. – 685; </a:t>
            </a:r>
            <a:endParaRPr lang="ru-RU" dirty="0" smtClean="0"/>
          </a:p>
          <a:p>
            <a:pPr lvl="0" hangingPunct="0">
              <a:buNone/>
            </a:pPr>
            <a:r>
              <a:rPr lang="ru-RU" dirty="0" smtClean="0"/>
              <a:t>	в </a:t>
            </a:r>
            <a:r>
              <a:rPr lang="ru-RU" dirty="0"/>
              <a:t>2016 г. – 720 </a:t>
            </a:r>
            <a:r>
              <a:rPr lang="ru-RU" u="sng" dirty="0"/>
              <a:t>(из них как минимум 15 активно участвовали в «группах смерти»).</a:t>
            </a:r>
            <a:endParaRPr lang="ru-RU" dirty="0"/>
          </a:p>
          <a:p>
            <a:r>
              <a:rPr lang="ru-RU" dirty="0" smtClean="0"/>
              <a:t>По </a:t>
            </a:r>
            <a:r>
              <a:rPr lang="ru-RU" dirty="0"/>
              <a:t>данным специалистов на каждую завершённую попытку суицида приходится от 10-40 незавершенных попыток.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26170"/>
          </a:xfrm>
        </p:spPr>
        <p:txBody>
          <a:bodyPr>
            <a:normAutofit/>
          </a:bodyPr>
          <a:lstStyle/>
          <a:p>
            <a:pPr algn="ctr"/>
            <a:r>
              <a:rPr lang="ru-RU" sz="3600" u="sng" dirty="0" err="1">
                <a:solidFill>
                  <a:schemeClr val="accent1"/>
                </a:solidFill>
              </a:rPr>
              <a:t>Девиантное</a:t>
            </a:r>
            <a:r>
              <a:rPr lang="ru-RU" sz="3600" u="sng" dirty="0">
                <a:solidFill>
                  <a:schemeClr val="accent1"/>
                </a:solidFill>
              </a:rPr>
              <a:t> </a:t>
            </a:r>
            <a:r>
              <a:rPr lang="ru-RU" sz="3600" u="sng" dirty="0" smtClean="0">
                <a:solidFill>
                  <a:schemeClr val="accent1"/>
                </a:solidFill>
              </a:rPr>
              <a:t>поведение: </a:t>
            </a:r>
            <a:r>
              <a:rPr lang="ru-RU" sz="2400" dirty="0" smtClean="0">
                <a:solidFill>
                  <a:schemeClr val="accent1"/>
                </a:solidFill>
              </a:rPr>
              <a:t/>
            </a:r>
            <a:br>
              <a:rPr lang="ru-RU" sz="2400" dirty="0" smtClean="0">
                <a:solidFill>
                  <a:schemeClr val="accent1"/>
                </a:solidFill>
              </a:rPr>
            </a:b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lvl="0" hangingPunct="0"/>
            <a:r>
              <a:rPr lang="ru-RU" sz="2400" dirty="0"/>
              <a:t>Рост числа подростков, которые повторно совершают </a:t>
            </a:r>
            <a:r>
              <a:rPr lang="ru-RU" sz="2400" dirty="0" smtClean="0"/>
              <a:t>преступления: </a:t>
            </a:r>
          </a:p>
          <a:p>
            <a:pPr lvl="0" hangingPunct="0"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2012 г. - 12942 человек; </a:t>
            </a:r>
          </a:p>
          <a:p>
            <a:pPr lvl="0" hangingPunct="0"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	</a:t>
            </a:r>
            <a:r>
              <a:rPr lang="ru-RU" sz="2400" dirty="0" smtClean="0"/>
              <a:t> </a:t>
            </a:r>
            <a:r>
              <a:rPr lang="ru-RU" sz="2400" dirty="0" smtClean="0"/>
              <a:t>2014 </a:t>
            </a:r>
            <a:r>
              <a:rPr lang="ru-RU" sz="2400" dirty="0" smtClean="0"/>
              <a:t>г. -  </a:t>
            </a:r>
            <a:r>
              <a:rPr lang="ru-RU" sz="2400" dirty="0"/>
              <a:t>14 208 </a:t>
            </a:r>
            <a:r>
              <a:rPr lang="ru-RU" sz="2400" dirty="0" smtClean="0"/>
              <a:t>человек.</a:t>
            </a:r>
            <a:endParaRPr lang="ru-RU" sz="2400" dirty="0"/>
          </a:p>
          <a:p>
            <a:r>
              <a:rPr lang="ru-RU" sz="2400" dirty="0"/>
              <a:t>Совершение несовершеннолетними преступлений в состоянии наркотического опьянения, число участников которых ежегодно </a:t>
            </a:r>
            <a:r>
              <a:rPr lang="ru-RU" sz="2400" dirty="0" smtClean="0"/>
              <a:t>увеличивается:</a:t>
            </a:r>
          </a:p>
          <a:p>
            <a:pPr>
              <a:buNone/>
            </a:pPr>
            <a:r>
              <a:rPr lang="ru-RU" sz="2400" dirty="0" smtClean="0"/>
              <a:t>	 2013 </a:t>
            </a:r>
            <a:r>
              <a:rPr lang="ru-RU" sz="2400" dirty="0"/>
              <a:t>г. </a:t>
            </a:r>
            <a:r>
              <a:rPr lang="ru-RU" sz="2400" dirty="0" smtClean="0"/>
              <a:t>– 410 человек; </a:t>
            </a:r>
          </a:p>
          <a:p>
            <a:pPr>
              <a:buNone/>
            </a:pPr>
            <a:r>
              <a:rPr lang="ru-RU" sz="2400" dirty="0" smtClean="0"/>
              <a:t>	2014 </a:t>
            </a:r>
            <a:r>
              <a:rPr lang="ru-RU" sz="2400" dirty="0"/>
              <a:t>г. </a:t>
            </a:r>
            <a:r>
              <a:rPr lang="ru-RU" sz="2400" dirty="0" smtClean="0"/>
              <a:t>– 596 человек;</a:t>
            </a:r>
          </a:p>
          <a:p>
            <a:pPr>
              <a:buNone/>
            </a:pPr>
            <a:r>
              <a:rPr lang="ru-RU" sz="2400" dirty="0" smtClean="0"/>
              <a:t>	 </a:t>
            </a:r>
            <a:r>
              <a:rPr lang="ru-RU" sz="2400" dirty="0"/>
              <a:t>2015 г. – 649 </a:t>
            </a:r>
            <a:r>
              <a:rPr lang="ru-RU" sz="2400" dirty="0" smtClean="0"/>
              <a:t>человек.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 anchor="b">
            <a:normAutofit/>
          </a:bodyPr>
          <a:lstStyle/>
          <a:p>
            <a:endParaRPr lang="ru-RU" sz="2000" b="1" dirty="0" smtClean="0">
              <a:solidFill>
                <a:schemeClr val="accent1"/>
              </a:solidFill>
            </a:endParaRPr>
          </a:p>
          <a:p>
            <a:r>
              <a:rPr lang="ru-RU" sz="2000" u="sng" dirty="0" smtClean="0"/>
              <a:t>Распространение форм опасного «досуга»</a:t>
            </a:r>
            <a:r>
              <a:rPr lang="ru-RU" sz="2000" dirty="0" smtClean="0"/>
              <a:t>:</a:t>
            </a:r>
            <a:r>
              <a:rPr lang="ru-RU" sz="2000" dirty="0" smtClean="0"/>
              <a:t>«</a:t>
            </a:r>
            <a:r>
              <a:rPr lang="ru-RU" sz="2000" dirty="0"/>
              <a:t>Беги или умри», </a:t>
            </a:r>
            <a:r>
              <a:rPr lang="ru-RU" sz="2000" dirty="0" smtClean="0"/>
              <a:t>«</a:t>
            </a:r>
            <a:r>
              <a:rPr lang="ru-RU" sz="2000" dirty="0" err="1"/>
              <a:t>зацеперы</a:t>
            </a:r>
            <a:r>
              <a:rPr lang="ru-RU" sz="2000" dirty="0"/>
              <a:t>», «</a:t>
            </a:r>
            <a:r>
              <a:rPr lang="ru-RU" sz="2000" dirty="0" err="1"/>
              <a:t>заброшенки</a:t>
            </a:r>
            <a:r>
              <a:rPr lang="ru-RU" sz="2000" dirty="0"/>
              <a:t>», «</a:t>
            </a:r>
            <a:r>
              <a:rPr lang="ru-RU" sz="2000" dirty="0" err="1"/>
              <a:t>челленж</a:t>
            </a:r>
            <a:r>
              <a:rPr lang="ru-RU" sz="2000" dirty="0"/>
              <a:t> 24 часа», </a:t>
            </a:r>
            <a:r>
              <a:rPr lang="ru-RU" sz="2000" dirty="0" err="1"/>
              <a:t>анорексичные</a:t>
            </a:r>
            <a:r>
              <a:rPr lang="ru-RU" sz="2000" dirty="0"/>
              <a:t> группы, «</a:t>
            </a:r>
            <a:r>
              <a:rPr lang="ru-RU" sz="2000" dirty="0" err="1"/>
              <a:t>шоплифтинг</a:t>
            </a:r>
            <a:r>
              <a:rPr lang="ru-RU" sz="2000" dirty="0"/>
              <a:t>», опасное </a:t>
            </a:r>
            <a:r>
              <a:rPr lang="ru-RU" sz="2000" dirty="0" err="1"/>
              <a:t>селфи</a:t>
            </a:r>
            <a:r>
              <a:rPr lang="ru-RU" sz="2000" dirty="0"/>
              <a:t> и пр.</a:t>
            </a:r>
            <a:endParaRPr lang="ru-RU" sz="2000" dirty="0" smtClean="0"/>
          </a:p>
          <a:p>
            <a:r>
              <a:rPr lang="ru-RU" sz="2000" i="1" u="sng" dirty="0"/>
              <a:t>Вовлечение подростков  в противоправные движения</a:t>
            </a:r>
            <a:endParaRPr lang="ru-RU" sz="2000" i="1" dirty="0" smtClean="0"/>
          </a:p>
          <a:p>
            <a:pPr>
              <a:buNone/>
            </a:pPr>
            <a:r>
              <a:rPr lang="ru-RU" sz="2000" dirty="0"/>
              <a:t> (в т.ч. экстремистского толка, протестные, </a:t>
            </a:r>
            <a:r>
              <a:rPr lang="ru-RU" sz="2000" dirty="0" err="1"/>
              <a:t>фанатские</a:t>
            </a:r>
            <a:r>
              <a:rPr lang="ru-RU" sz="2000" dirty="0"/>
              <a:t> и пр</a:t>
            </a:r>
            <a:r>
              <a:rPr lang="ru-RU" sz="2000" dirty="0" smtClean="0"/>
              <a:t>.).</a:t>
            </a:r>
          </a:p>
          <a:p>
            <a:r>
              <a:rPr lang="ru-RU" sz="2000" i="1" u="sng" dirty="0" smtClean="0"/>
              <a:t>Риски </a:t>
            </a:r>
            <a:r>
              <a:rPr lang="ru-RU" sz="2000" i="1" u="sng" dirty="0"/>
              <a:t>цифрового мир</a:t>
            </a:r>
            <a:r>
              <a:rPr lang="ru-RU" sz="2000" i="1" dirty="0"/>
              <a:t>а</a:t>
            </a:r>
            <a:r>
              <a:rPr lang="ru-RU" sz="2000" dirty="0"/>
              <a:t>, которые характеризуются повышением количества времени, проводимого детьми и подростками в </a:t>
            </a:r>
            <a:r>
              <a:rPr lang="ru-RU" sz="2000" dirty="0" err="1"/>
              <a:t>медиа</a:t>
            </a:r>
            <a:r>
              <a:rPr lang="ru-RU" sz="2000" dirty="0"/>
              <a:t> пространстве (</a:t>
            </a:r>
            <a:r>
              <a:rPr lang="ru-RU" sz="2000" dirty="0" smtClean="0"/>
              <a:t>более 80% подростков проводят в Интернете свыше трех часов в день, а </a:t>
            </a:r>
            <a:r>
              <a:rPr lang="ru-RU" sz="2000" dirty="0" err="1" smtClean="0"/>
              <a:t>каждыи</a:t>
            </a:r>
            <a:r>
              <a:rPr lang="ru-RU" sz="2000" dirty="0" smtClean="0"/>
              <a:t>̆ </a:t>
            </a:r>
            <a:r>
              <a:rPr lang="ru-RU" sz="2000" dirty="0" err="1" smtClean="0"/>
              <a:t>третии</a:t>
            </a:r>
            <a:r>
              <a:rPr lang="ru-RU" sz="2000" dirty="0" smtClean="0"/>
              <a:t>̆ ребенок ежедневно отдает Интернету 8 часов).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rmAutofit/>
          </a:bodyPr>
          <a:lstStyle/>
          <a:p>
            <a:pPr lvl="0"/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buNone/>
            </a:pPr>
            <a:endParaRPr lang="ru-RU" sz="4000" dirty="0" smtClean="0"/>
          </a:p>
          <a:p>
            <a:pPr lvl="0">
              <a:buNone/>
            </a:pPr>
            <a:r>
              <a:rPr lang="ru-RU" sz="4000" b="1" dirty="0">
                <a:solidFill>
                  <a:schemeClr val="accent1"/>
                </a:solidFill>
              </a:rPr>
              <a:t>ВЫЗОВЫ И РИСКИ СОВРЕМЕННОГО ДЕТСТВА: ПРОБЛЕМЫ ДЕТЕЙ В МЕНЯЮЩЕМСЯ ОБЩЕСТВЕ</a:t>
            </a:r>
            <a:endParaRPr lang="ru-RU" sz="4000" dirty="0">
              <a:solidFill>
                <a:schemeClr val="accent1"/>
              </a:solidFill>
            </a:endParaRP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chemeClr val="accent1"/>
                </a:solidFill>
              </a:rPr>
              <a:t>Насилие в отношении детей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4751040"/>
          </a:xfrm>
        </p:spPr>
        <p:txBody>
          <a:bodyPr>
            <a:normAutofit fontScale="92500" lnSpcReduction="20000"/>
          </a:bodyPr>
          <a:lstStyle/>
          <a:p>
            <a:pPr lvl="0" hangingPunct="0"/>
            <a:r>
              <a:rPr lang="ru-RU" dirty="0"/>
              <a:t>В 2013 - 2015 годах возросло количество преступлений против половой неприкосновенности и половой свободы </a:t>
            </a:r>
            <a:r>
              <a:rPr lang="ru-RU" dirty="0" smtClean="0"/>
              <a:t>несовершеннолетних:</a:t>
            </a:r>
          </a:p>
          <a:p>
            <a:pPr lvl="0" hangingPunct="0">
              <a:buNone/>
            </a:pPr>
            <a:r>
              <a:rPr lang="ru-RU" dirty="0" smtClean="0"/>
              <a:t>	2015 </a:t>
            </a:r>
            <a:r>
              <a:rPr lang="ru-RU" dirty="0"/>
              <a:t>г. - 12,2 тыс</a:t>
            </a:r>
            <a:r>
              <a:rPr lang="ru-RU" dirty="0" smtClean="0"/>
              <a:t>.</a:t>
            </a:r>
            <a:r>
              <a:rPr lang="ru-RU" dirty="0" smtClean="0"/>
              <a:t> преступлений</a:t>
            </a:r>
            <a:endParaRPr lang="ru-RU" dirty="0" smtClean="0"/>
          </a:p>
          <a:p>
            <a:pPr lvl="0" hangingPunct="0">
              <a:buNone/>
            </a:pPr>
            <a:r>
              <a:rPr lang="ru-RU" dirty="0" smtClean="0"/>
              <a:t>	2014 </a:t>
            </a:r>
            <a:r>
              <a:rPr lang="ru-RU" dirty="0"/>
              <a:t>г. - 10,0 тыс</a:t>
            </a:r>
            <a:r>
              <a:rPr lang="ru-RU" dirty="0" smtClean="0"/>
              <a:t>.</a:t>
            </a:r>
            <a:r>
              <a:rPr lang="ru-RU" dirty="0" smtClean="0"/>
              <a:t> преступлений</a:t>
            </a:r>
            <a:r>
              <a:rPr lang="ru-RU" dirty="0" smtClean="0"/>
              <a:t> </a:t>
            </a:r>
          </a:p>
          <a:p>
            <a:pPr lvl="0" hangingPunct="0">
              <a:buNone/>
            </a:pPr>
            <a:r>
              <a:rPr lang="ru-RU" dirty="0" smtClean="0"/>
              <a:t>	2013 </a:t>
            </a:r>
            <a:r>
              <a:rPr lang="ru-RU" dirty="0"/>
              <a:t>г. - 8,5 тыс. </a:t>
            </a:r>
            <a:r>
              <a:rPr lang="ru-RU" dirty="0" smtClean="0"/>
              <a:t>преступлений</a:t>
            </a:r>
            <a:endParaRPr lang="ru-RU" dirty="0"/>
          </a:p>
          <a:p>
            <a:r>
              <a:rPr lang="ru-RU" dirty="0"/>
              <a:t>В структуре зарегистрированных преступлений в отношении несовершеннолетних преобладают преступные посягательства против жизни и </a:t>
            </a:r>
            <a:r>
              <a:rPr lang="ru-RU" dirty="0" smtClean="0"/>
              <a:t>здоровья:</a:t>
            </a:r>
          </a:p>
          <a:p>
            <a:pPr>
              <a:buNone/>
            </a:pPr>
            <a:r>
              <a:rPr lang="ru-RU" dirty="0" smtClean="0"/>
              <a:t>	2015 </a:t>
            </a:r>
            <a:r>
              <a:rPr lang="ru-RU" dirty="0"/>
              <a:t>г. - 34,7%  (33,5 тыс</a:t>
            </a:r>
            <a:r>
              <a:rPr lang="ru-RU" dirty="0" smtClean="0"/>
              <a:t>. </a:t>
            </a:r>
            <a:r>
              <a:rPr lang="ru-RU" dirty="0" smtClean="0"/>
              <a:t>преступлений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	2014 </a:t>
            </a:r>
            <a:r>
              <a:rPr lang="ru-RU" dirty="0"/>
              <a:t>г. - 35,1% (30,1 тыс</a:t>
            </a:r>
            <a:r>
              <a:rPr lang="ru-RU" dirty="0" smtClean="0"/>
              <a:t>.</a:t>
            </a:r>
            <a:r>
              <a:rPr lang="ru-RU" dirty="0" smtClean="0"/>
              <a:t> преступлений</a:t>
            </a:r>
            <a:r>
              <a:rPr lang="ru-RU" dirty="0" smtClean="0"/>
              <a:t>) </a:t>
            </a:r>
          </a:p>
          <a:p>
            <a:pPr>
              <a:buNone/>
            </a:pPr>
            <a:r>
              <a:rPr lang="ru-RU" dirty="0" smtClean="0"/>
              <a:t>	2013 </a:t>
            </a:r>
            <a:r>
              <a:rPr lang="ru-RU" dirty="0"/>
              <a:t>г. - 35,3% (29,7 тыс</a:t>
            </a:r>
            <a:r>
              <a:rPr lang="ru-RU" dirty="0" smtClean="0"/>
              <a:t>.</a:t>
            </a:r>
            <a:r>
              <a:rPr lang="ru-RU" dirty="0" smtClean="0"/>
              <a:t> преступлений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Вывод</a:t>
            </a:r>
            <a:r>
              <a:rPr lang="ru-RU" sz="3200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400600"/>
          </a:xfrm>
        </p:spPr>
        <p:txBody>
          <a:bodyPr>
            <a:no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 sz="1600" dirty="0" smtClean="0"/>
              <a:t>Проблема образования и социализации современных детей – это сложная, комплексная проблема, суть которой в образовательной и социальной инклюзии различных категорий детей, имеющих различные склонности, особенности, возможности и интересы.</a:t>
            </a:r>
            <a:endParaRPr lang="ru-RU" sz="1600" dirty="0" smtClean="0"/>
          </a:p>
          <a:p>
            <a:pPr hangingPunct="0">
              <a:buFont typeface="Wingdings" pitchFamily="2" charset="2"/>
              <a:buChar char="Ø"/>
            </a:pPr>
            <a:r>
              <a:rPr lang="ru-RU" sz="1600" dirty="0" smtClean="0"/>
              <a:t>Решение </a:t>
            </a:r>
            <a:r>
              <a:rPr lang="ru-RU" sz="1600" dirty="0"/>
              <a:t>этой проблемы лежит в плоскости организации разных общностей и разных деятельностей детей и взрослых. Полноценное и эффективное психологическое сопровождение этих общностей и деятельностей – это многофункциональная </a:t>
            </a:r>
            <a:r>
              <a:rPr lang="ru-RU" sz="1600" dirty="0" smtClean="0"/>
              <a:t>задача </a:t>
            </a:r>
            <a:r>
              <a:rPr lang="ru-RU" sz="1600" dirty="0"/>
              <a:t>разных специалистов (педагогов, педагогов-психологов, психологов, учителей-дефектологов, клинических психологов, социальных </a:t>
            </a:r>
            <a:r>
              <a:rPr lang="ru-RU" sz="1600" dirty="0" smtClean="0"/>
              <a:t>работников и др.).</a:t>
            </a:r>
          </a:p>
          <a:p>
            <a:pPr hangingPunct="0">
              <a:buFont typeface="Wingdings" pitchFamily="2" charset="2"/>
              <a:buChar char="Ø"/>
            </a:pPr>
            <a:r>
              <a:rPr lang="ru-RU" sz="1600" dirty="0" smtClean="0"/>
              <a:t>Проблема образования и социализации современных детей – это сложная, комплексная проблема, суть которой в образовательной и социальной инклюзии различных категорий детей, имеющих различные склонности, личные особенности, способности и интересы.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 sz="1600" dirty="0" smtClean="0"/>
              <a:t> </a:t>
            </a:r>
            <a:r>
              <a:rPr lang="ru-RU" sz="1600" dirty="0"/>
              <a:t>Адресная организация командной работы специалистов – это реальный путь эффективного сопровождения рисков и вызовов современного детства, образования в интересах детей.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II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ПРОФЕССИОНАЛЬНЫЕ СТАНДАРТЫ КАК ИНСТРУМЕНТЫ ПСИХОЛОГО-ПЕДАГОГИЧЕСКОГО СОПРОВОЖДЕНИЯ ДЕТЕЙ В УСЛОВИЯХ ОБРАЗОВАНИЯ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hangingPunct="0">
              <a:buNone/>
            </a:pPr>
            <a:r>
              <a:rPr lang="ru-RU" dirty="0" smtClean="0"/>
              <a:t>		В </a:t>
            </a:r>
            <a:r>
              <a:rPr lang="ru-RU" dirty="0"/>
              <a:t>настоящее время утверждено пять профессиональных стандартов работников образования:</a:t>
            </a:r>
          </a:p>
          <a:p>
            <a:pPr lvl="0"/>
            <a:r>
              <a:rPr lang="ru-RU" dirty="0"/>
              <a:t>Профессиональный стандарт  «Педагог (педагогическая деятельность в дошкольном, начальном общем, основном общем, среднем общем образовании) (воспитатель, учитель)»;</a:t>
            </a:r>
          </a:p>
          <a:p>
            <a:pPr lvl="0"/>
            <a:r>
              <a:rPr lang="ru-RU" b="1" dirty="0"/>
              <a:t>Профессиональный стандарт  «Педагог-психолог (психолог в сфере образования)»;</a:t>
            </a:r>
          </a:p>
          <a:p>
            <a:pPr lvl="0"/>
            <a:r>
              <a:rPr lang="ru-RU" dirty="0"/>
              <a:t>Профессиональный стандарт «Специалист в области воспитания»;</a:t>
            </a:r>
          </a:p>
          <a:p>
            <a:pPr lvl="0"/>
            <a:r>
              <a:rPr lang="ru-RU" b="1" dirty="0"/>
              <a:t>Профессиональный стандарт «Педагог профессионального обучения, профессионального образования и дополнительного профессионального образования»;</a:t>
            </a:r>
          </a:p>
          <a:p>
            <a:pPr lvl="0"/>
            <a:r>
              <a:rPr lang="ru-RU" b="1" dirty="0"/>
              <a:t>Профессиональный стандарт «Педагог дополнительного образования детей и взрослых».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Профессиональный стандарт «Педагог-психолог (психолог в сфере образования)» более всего  отвечает требованиям Стратегии развития воспитания в Российской Федерации на период до 2025 года в части создания и реализации  условий развития детей, его содержание напрямую соотносится с задачами и приоритетами Стратегии.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Задачи </a:t>
            </a:r>
            <a:r>
              <a:rPr lang="ru-RU" sz="2800" b="1" dirty="0" smtClean="0">
                <a:solidFill>
                  <a:srgbClr val="FF0000"/>
                </a:solidFill>
              </a:rPr>
              <a:t>и </a:t>
            </a:r>
            <a:r>
              <a:rPr lang="ru-RU" sz="2800" b="1" dirty="0" smtClean="0">
                <a:solidFill>
                  <a:srgbClr val="FF0000"/>
                </a:solidFill>
              </a:rPr>
              <a:t>приоритеты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Стратегии развития </a:t>
            </a:r>
            <a:r>
              <a:rPr lang="ru-RU" sz="2800" b="1" dirty="0" smtClean="0">
                <a:solidFill>
                  <a:srgbClr val="FF0000"/>
                </a:solidFill>
              </a:rPr>
              <a:t>воспитания: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sz="2000" dirty="0" smtClean="0"/>
              <a:t>повышение уровня психолого-педагогической поддержки социализации детей;</a:t>
            </a:r>
          </a:p>
          <a:p>
            <a:pPr lvl="0"/>
            <a:r>
              <a:rPr lang="ru-RU" sz="2000" dirty="0" smtClean="0"/>
              <a:t>повышение эффективности поддержки уязвимых категорий детей (с ограниченными возможностями здоровья, оставшихся без попечения родителей, находящихся в социально-опасном положении, сирот), способствующей их социальной реабилитации и полноценной интеграции в общество;</a:t>
            </a:r>
          </a:p>
          <a:p>
            <a:pPr lvl="0"/>
            <a:r>
              <a:rPr lang="ru-RU" sz="2000" dirty="0" smtClean="0"/>
              <a:t>совершенствование условий для выявления и поддержки одаренных детей;</a:t>
            </a:r>
          </a:p>
          <a:p>
            <a:pPr lvl="0"/>
            <a:r>
              <a:rPr lang="ru-RU" sz="2000" dirty="0" smtClean="0"/>
              <a:t>содействие формированию ответственного отношения родителей или законных представителей к воспитанию детей;</a:t>
            </a:r>
          </a:p>
          <a:p>
            <a:pPr lvl="0"/>
            <a:r>
              <a:rPr lang="ru-RU" sz="2000" dirty="0" smtClean="0"/>
              <a:t>создание условий для просвещения и консультирования родителей по психолого-педагогическим вопросам семейного воспитания;</a:t>
            </a:r>
            <a:br>
              <a:rPr lang="ru-RU" sz="2000" dirty="0" smtClean="0"/>
            </a:br>
            <a:r>
              <a:rPr lang="ru-RU" sz="2000" dirty="0" smtClean="0"/>
              <a:t>развитие вариативности воспитательной системы технологий, нацеленных на формирование индивидуальный траектории развития личности ребенка с учетом его потребностей, интересов и способностей;</a:t>
            </a:r>
          </a:p>
          <a:p>
            <a:pPr lvl="0"/>
            <a:r>
              <a:rPr lang="ru-RU" sz="2000" dirty="0" smtClean="0"/>
              <a:t>проведение психолого-педагогических исследований, направленных на получение достоверных данных о тенденциях в области личностного развития современных российских детей.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	</a:t>
            </a:r>
            <a:r>
              <a:rPr lang="ru-RU" sz="3200" dirty="0" smtClean="0"/>
              <a:t>Вышеперечисленные задачи и  приоритеты Стратегии отражены в трудовых функциях и трудовых действиях профессионального стандарта «Педагог-психолог (психолог в сфере образования)» </a:t>
            </a:r>
            <a:endParaRPr lang="ru-RU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В  </a:t>
            </a:r>
            <a:r>
              <a:rPr lang="ru-RU" dirty="0"/>
              <a:t>целях содействия образовательным организациям, а также их учредителям в вопросах организации применения профессионального стандарта «Педагог-психолог (психолог в сфере образования)» рабочей группой при Минтруде были разработаны рекомендации по организации применения профессионального стандарта в 2017 – 2019 годах в режиме адаптации (в рамках поэтапного выполнения планов по организации применения профессионального стандарта).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В 2013 во исполнение поручения Совета при Правительстве Российской Федерации по вопросам попечительства в социальной сфере были разработаны профессиональные стандарты работников социальной сферы, имеющие межотраслевой и межведомственный характер (вступили в действие с 01 июля 2016 года):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1.	Специалист по работе с семьей</a:t>
            </a:r>
          </a:p>
          <a:p>
            <a:pPr>
              <a:buNone/>
            </a:pPr>
            <a:r>
              <a:rPr lang="ru-RU" sz="2000" dirty="0" smtClean="0"/>
              <a:t>2.	Специалист по реабилитационной работе в социальной сфере</a:t>
            </a:r>
          </a:p>
          <a:p>
            <a:pPr>
              <a:buNone/>
            </a:pPr>
            <a:r>
              <a:rPr lang="ru-RU" sz="2000" dirty="0" smtClean="0"/>
              <a:t>3.	Социальный работник</a:t>
            </a:r>
          </a:p>
          <a:p>
            <a:pPr>
              <a:buNone/>
            </a:pPr>
            <a:r>
              <a:rPr lang="ru-RU" sz="2000" dirty="0" smtClean="0"/>
              <a:t>4.	Специалист по социальной работе</a:t>
            </a:r>
          </a:p>
          <a:p>
            <a:pPr>
              <a:buNone/>
            </a:pPr>
            <a:r>
              <a:rPr lang="ru-RU" sz="2000" dirty="0" smtClean="0"/>
              <a:t>5.	Специалист органа опеки и попечительства в отношении несовершеннолетних</a:t>
            </a:r>
          </a:p>
          <a:p>
            <a:pPr>
              <a:buNone/>
            </a:pPr>
            <a:r>
              <a:rPr lang="ru-RU" sz="2000" dirty="0" smtClean="0"/>
              <a:t>6.	Психолог в социальной сфере</a:t>
            </a:r>
          </a:p>
          <a:p>
            <a:pPr>
              <a:buNone/>
            </a:pPr>
            <a:r>
              <a:rPr lang="ru-RU" sz="2000" dirty="0" smtClean="0"/>
              <a:t>7.	Специалист по медико-социальной экспертизе</a:t>
            </a:r>
          </a:p>
          <a:p>
            <a:pPr>
              <a:buNone/>
            </a:pPr>
            <a:r>
              <a:rPr lang="ru-RU" sz="2000" dirty="0" smtClean="0"/>
              <a:t>8.	Руководитель организации социального обслуживания</a:t>
            </a:r>
          </a:p>
          <a:p>
            <a:pPr>
              <a:buNone/>
            </a:pPr>
            <a:r>
              <a:rPr lang="ru-RU" sz="2000" dirty="0" smtClean="0"/>
              <a:t>9.	Руководитель учреждения медико-социальной экспертизы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200" dirty="0" smtClean="0"/>
              <a:t>На основе межведомственных профессиональных стандартов может строиться</a:t>
            </a:r>
            <a:r>
              <a:rPr lang="ru-RU" sz="3200" i="1" dirty="0" smtClean="0"/>
              <a:t> </a:t>
            </a:r>
            <a:r>
              <a:rPr lang="ru-RU" sz="3200" dirty="0" smtClean="0"/>
              <a:t> взаимодействие при оказании педагогической, психолого-педагогической, психологической, психиатрической, медицинской и социальной  помощи.</a:t>
            </a:r>
            <a:r>
              <a:rPr lang="ru-RU" sz="3200" dirty="0"/>
              <a:t>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III</a:t>
            </a:r>
            <a:r>
              <a:rPr lang="ru-RU" sz="2000" b="1" dirty="0" smtClean="0">
                <a:solidFill>
                  <a:srgbClr val="FF0000"/>
                </a:solidFill>
              </a:rPr>
              <a:t>. ПРОБЛЕМЫ ПРОФЕССИОНАЛЬНОЙ ПОДГОТОВКИ В СООТВЕТСТВИИ С ТРЕБОВАНИЯМИ ПРОФЕССИОНАЛЬНЫХ СТАНДАРТОВ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 hangingPunct="0">
              <a:buNone/>
            </a:pPr>
            <a:r>
              <a:rPr lang="ru-RU" sz="2000" i="1" u="sng" dirty="0" smtClean="0"/>
              <a:t>Результаты проекта «Модернизация </a:t>
            </a:r>
            <a:r>
              <a:rPr lang="ru-RU" sz="2000" i="1" u="sng" dirty="0" err="1" smtClean="0"/>
              <a:t>педобразования</a:t>
            </a:r>
            <a:r>
              <a:rPr lang="ru-RU" sz="2000" i="1" u="sng" dirty="0" smtClean="0"/>
              <a:t>»:</a:t>
            </a:r>
          </a:p>
          <a:p>
            <a:pPr lvl="0" hangingPunct="0"/>
            <a:r>
              <a:rPr lang="ru-RU" sz="2000" u="sng" dirty="0" smtClean="0"/>
              <a:t>разрабатываются </a:t>
            </a:r>
            <a:r>
              <a:rPr lang="ru-RU" sz="2000" u="sng" dirty="0"/>
              <a:t>ФГОС  и ПООП на основе требований профессиональных стандартов </a:t>
            </a:r>
            <a:r>
              <a:rPr lang="ru-RU" sz="2000" dirty="0"/>
              <a:t>в ходе реализации комплексного проекта по модернизации педагогического образования:</a:t>
            </a:r>
          </a:p>
          <a:p>
            <a:pPr lvl="0" hangingPunct="0"/>
            <a:r>
              <a:rPr lang="ru-RU" sz="2000" dirty="0"/>
              <a:t>разработано более 40 основных профессиональных образовательных программ в рамках УГСН «Образование и педагогические науки» в соответствии с требованиями профессиональных стандартов работников образования;</a:t>
            </a:r>
          </a:p>
          <a:p>
            <a:pPr lvl="0" hangingPunct="0"/>
            <a:r>
              <a:rPr lang="ru-RU" sz="2000" dirty="0"/>
              <a:t>в 58 образовательных организациях высшего образования осуществляется апробация модернизированных образовательных программ с привлечением образовательных организаций </a:t>
            </a:r>
            <a:r>
              <a:rPr lang="ru-RU" sz="2000" u="sng" dirty="0"/>
              <a:t>системы общего образования</a:t>
            </a:r>
            <a:r>
              <a:rPr lang="ru-RU" sz="2000" dirty="0"/>
              <a:t> как будущих работодателей выпускников.</a:t>
            </a:r>
          </a:p>
          <a:p>
            <a:pPr lvl="0" hangingPunct="0"/>
            <a:r>
              <a:rPr lang="ru-RU" sz="2000" u="sng" dirty="0"/>
              <a:t>разработаны проекты ФГОС магистратуры  и ПООП на основе требований профильных профессиональных стандартов</a:t>
            </a:r>
            <a:r>
              <a:rPr lang="ru-RU" sz="2000" dirty="0"/>
              <a:t> </a:t>
            </a:r>
            <a:r>
              <a:rPr lang="ru-RU" sz="2000" u="sng" dirty="0"/>
              <a:t>с учетом межведомственного характера работы специалистов </a:t>
            </a:r>
            <a:r>
              <a:rPr lang="ru-RU" sz="2000" dirty="0"/>
              <a:t>в ходе реализации проекта по разработке ФГОС ВО и ПООП ВО по социальной реабилитации и </a:t>
            </a:r>
            <a:r>
              <a:rPr lang="ru-RU" sz="2000" dirty="0" err="1"/>
              <a:t>абилитации</a:t>
            </a:r>
            <a:r>
              <a:rPr lang="ru-RU" sz="2000" dirty="0"/>
              <a:t> инвалидов, в том </a:t>
            </a:r>
            <a:r>
              <a:rPr lang="ru-RU" sz="2000" dirty="0" err="1"/>
              <a:t>числе-детей-инвалидов</a:t>
            </a:r>
            <a:r>
              <a:rPr lang="ru-RU" sz="2000" dirty="0"/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3200" b="1" dirty="0" smtClean="0"/>
              <a:t>Первую группу проблем</a:t>
            </a:r>
            <a:r>
              <a:rPr lang="ru-RU" sz="3200" dirty="0" smtClean="0"/>
              <a:t> составляют собственно проблемы обучения, воспитания и развития детей в различные периоды школьного детства, проблемы организации учебной деятельности школьников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IV</a:t>
            </a:r>
            <a:r>
              <a:rPr lang="ru-RU" sz="3600" b="1" dirty="0">
                <a:solidFill>
                  <a:srgbClr val="FF0000"/>
                </a:solidFill>
              </a:rPr>
              <a:t>. ПСИХОЛОГИЧЕСКАЯ СЛУЖБА СИСТЕМЫ ОБРАЗОВАНИЯ</a:t>
            </a:r>
            <a:endParaRPr lang="ru-RU" sz="36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7008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О</a:t>
            </a:r>
            <a:r>
              <a:rPr lang="ru-RU" sz="2200" b="1" u="sng" dirty="0" smtClean="0">
                <a:solidFill>
                  <a:srgbClr val="FF0000"/>
                </a:solidFill>
              </a:rPr>
              <a:t>сновные </a:t>
            </a:r>
            <a:r>
              <a:rPr lang="ru-RU" sz="2200" b="1" u="sng" dirty="0">
                <a:solidFill>
                  <a:srgbClr val="FF0000"/>
                </a:solidFill>
              </a:rPr>
              <a:t>проблемы психологической службы образования</a:t>
            </a:r>
            <a:r>
              <a:rPr lang="ru-RU" sz="2200" b="1" dirty="0" smtClean="0">
                <a:solidFill>
                  <a:srgbClr val="FF0000"/>
                </a:solidFill>
              </a:rPr>
              <a:t/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u="sng" dirty="0">
                <a:solidFill>
                  <a:srgbClr val="FF0000"/>
                </a:solidFill>
              </a:rPr>
              <a:t>(в части общеобразовательных организаций):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 hangingPunct="0"/>
            <a:r>
              <a:rPr lang="ru-RU" sz="1800" dirty="0"/>
              <a:t>Отсутствие четко заданных целей профессиональной деятельности </a:t>
            </a:r>
            <a:r>
              <a:rPr lang="ru-RU" sz="1800" dirty="0" err="1"/>
              <a:t>педагогов-психолога</a:t>
            </a:r>
            <a:r>
              <a:rPr lang="ru-RU" sz="1800" dirty="0"/>
              <a:t> в общеобразовательных организациях, регламентации типовых профессиональных задач и способов их решения.</a:t>
            </a:r>
          </a:p>
          <a:p>
            <a:pPr lvl="0" hangingPunct="0"/>
            <a:r>
              <a:rPr lang="ru-RU" sz="1800" dirty="0"/>
              <a:t>Отсутствие в образовательных организациях психолого-педагогических условий реализации ФГОС.</a:t>
            </a:r>
          </a:p>
          <a:p>
            <a:pPr lvl="0" hangingPunct="0"/>
            <a:r>
              <a:rPr lang="ru-RU" sz="1800" dirty="0"/>
              <a:t>Отсутствие программ психологического сопровождения основной образовательной программы общеобразовательной организации как основного документа, регламентирующего цели, содержание и основные профессиональные задачи педагога-психолога в рамках реализации ООП.</a:t>
            </a:r>
          </a:p>
          <a:p>
            <a:pPr lvl="0" hangingPunct="0"/>
            <a:r>
              <a:rPr lang="ru-RU" sz="1800" dirty="0"/>
              <a:t>Отсутствие сертифицированного инструментария профессиональной деятельности педагога-психолога и института сертифицированного пользователя.</a:t>
            </a:r>
          </a:p>
          <a:p>
            <a:pPr lvl="0" hangingPunct="0"/>
            <a:r>
              <a:rPr lang="ru-RU" sz="1800" dirty="0"/>
              <a:t>Дублирование профессиональной деятельности педагога-психолога образовательной организации и специалистов </a:t>
            </a:r>
            <a:r>
              <a:rPr lang="ru-RU" sz="1800" dirty="0" err="1"/>
              <a:t>психолого-медико-педагогического</a:t>
            </a:r>
            <a:r>
              <a:rPr lang="ru-RU" sz="1800" dirty="0"/>
              <a:t> центра.</a:t>
            </a:r>
          </a:p>
          <a:p>
            <a:pPr lvl="0" hangingPunct="0"/>
            <a:r>
              <a:rPr lang="ru-RU" sz="1800" dirty="0"/>
              <a:t>Недостаточная квалификация значительного количества педагогов-психологов в решении профессиональных задач, связанных с реализацией ФГОС общего образования.</a:t>
            </a:r>
          </a:p>
          <a:p>
            <a:pPr lvl="0" hangingPunct="0"/>
            <a:r>
              <a:rPr lang="ru-RU" sz="1800" dirty="0"/>
              <a:t>Отсутствие системы межведомственной и междисциплинарной командной работы.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Задачи, которые сегодня должна решать психологическая служба: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hangingPunct="0"/>
            <a:r>
              <a:rPr lang="ru-RU" sz="2000" dirty="0"/>
              <a:t>Создание единой Национальной программы профилактики негативных проявлений среди молодежи (или отдельных составляющих, например, суицидов);</a:t>
            </a:r>
          </a:p>
          <a:p>
            <a:pPr lvl="0" hangingPunct="0"/>
            <a:r>
              <a:rPr lang="ru-RU" sz="2000" dirty="0"/>
              <a:t>Решение проблем кадрового обеспечения и профессиональной подготовки специалистов образовательных организаций на местах;</a:t>
            </a:r>
          </a:p>
          <a:p>
            <a:pPr lvl="0" hangingPunct="0"/>
            <a:r>
              <a:rPr lang="ru-RU" sz="2000" dirty="0"/>
              <a:t>Решение проблем  реализации индивидуальной профилактической работы с обучающимися группы риска, в случаях отказа родителей от консультаций специалистов.</a:t>
            </a:r>
          </a:p>
          <a:p>
            <a:pPr lvl="0" hangingPunct="0"/>
            <a:r>
              <a:rPr lang="ru-RU" sz="2000" dirty="0"/>
              <a:t>Обеспечение должного межведомственного взаимодействия при выявлении сопровождении несовершеннолетнего «группы риска».</a:t>
            </a:r>
          </a:p>
          <a:p>
            <a:r>
              <a:rPr lang="ru-RU" sz="2000" dirty="0"/>
              <a:t>Формирование практики масштабного противодействия деструктивному </a:t>
            </a:r>
            <a:r>
              <a:rPr lang="ru-RU" sz="2000" dirty="0" err="1"/>
              <a:t>контенту</a:t>
            </a:r>
            <a:r>
              <a:rPr lang="ru-RU" sz="2000" dirty="0"/>
              <a:t> </a:t>
            </a:r>
            <a:r>
              <a:rPr lang="ru-RU" sz="2000" dirty="0" err="1"/>
              <a:t>медиа</a:t>
            </a:r>
            <a:r>
              <a:rPr lang="ru-RU" sz="2000" dirty="0"/>
              <a:t> ресурсов, направленному в т.ч. на несовершеннолетних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ПРЕДЛОЖЕНИЯ В ПРОЕКТ РЕШЕНИЯ: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smtClean="0"/>
              <a:t>Создать межведомственную рабочую группу по разработке и апробации комплексной модели психологического обеспечения системы образования в соответствии с требованиями Федерального закона об образовании, ФГОС общего образования, разработанных профессиональных стандартов, прежде всего – </a:t>
            </a:r>
            <a:r>
              <a:rPr lang="ru-RU" sz="3500" dirty="0" err="1" smtClean="0"/>
              <a:t>профстандартов</a:t>
            </a:r>
            <a:r>
              <a:rPr lang="ru-RU" sz="3500" dirty="0" smtClean="0"/>
              <a:t> педагога и педагога-психолога. </a:t>
            </a:r>
          </a:p>
          <a:p>
            <a:pPr lvl="0"/>
            <a:r>
              <a:rPr lang="ru-RU" sz="3500" dirty="0" smtClean="0"/>
              <a:t>Рабочей группе в рамках разработки и апробации комплексной модели психологического обеспечения образования учесть предложения по:</a:t>
            </a:r>
          </a:p>
          <a:p>
            <a:pPr lvl="1">
              <a:buNone/>
            </a:pPr>
            <a:r>
              <a:rPr lang="ru-RU" sz="3500" dirty="0" smtClean="0"/>
              <a:t>- повышению психологической компетентности педагогов на основе требований профессионального стандарта педагога;</a:t>
            </a:r>
          </a:p>
          <a:p>
            <a:pPr lvl="1">
              <a:buNone/>
            </a:pPr>
            <a:r>
              <a:rPr lang="ru-RU" sz="3500" dirty="0" smtClean="0"/>
              <a:t> - увеличению объема подготовки специалистов в области клинической, юридической, специальной психологии, психолого-педагогического образования, дефектологов и психиатров для обеспечения потребностей психологической службы системы образования с учетом рисков и вызовов современного детства и в интересах детей;</a:t>
            </a:r>
          </a:p>
          <a:p>
            <a:pPr lvl="1">
              <a:buNone/>
            </a:pPr>
            <a:r>
              <a:rPr lang="ru-RU" sz="3500" dirty="0" smtClean="0"/>
              <a:t> - разработать и апробировать эффективные программы и методики профилактики психического здоровья учащихся;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ПРЕДЛОЖЕНИЯ В ПРОЕКТ РЕШЕНИЯ: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Разработчикам профессиональных стандартов педагога и педагога-психолога внести соответствующие изменения в профессиональные стандарты с учетом Стратегии развития воспитания в Российской Федерации до 2025 года, Концепции развития ранней помощи в Российской Федерации на период до 2020 </a:t>
            </a:r>
            <a:r>
              <a:rPr lang="ru-RU" dirty="0" smtClean="0"/>
              <a:t>года, разрабатываемой </a:t>
            </a:r>
            <a:r>
              <a:rPr lang="ru-RU" dirty="0" smtClean="0"/>
              <a:t>Концепции развития  психологической службы системы образования, </a:t>
            </a:r>
            <a:endParaRPr lang="ru-RU" dirty="0" smtClean="0"/>
          </a:p>
          <a:p>
            <a:pPr lvl="0"/>
            <a:r>
              <a:rPr lang="ru-RU" dirty="0" smtClean="0"/>
              <a:t>Осуществить в установленном законом порядке актуализацию ФГОС высшего образования (и примерных основных образовательных программ высшего образования) по направлениям подготовки «Психолого-педагогическое образование», «Психология», «Клиническая психология» с учетом требований разрабатываемой комплексной модели психологического обеспечения системы образования и профессиональных стандартов.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1296144"/>
          </a:xfrm>
        </p:spPr>
        <p:txBody>
          <a:bodyPr>
            <a:noAutofit/>
          </a:bodyPr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>
                <a:solidFill>
                  <a:schemeClr val="accent1"/>
                </a:solidFill>
              </a:rPr>
              <a:t>Дошкольное образование: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/>
          </a:bodyPr>
          <a:lstStyle/>
          <a:p>
            <a:pPr lvl="0" hangingPunct="0"/>
            <a:r>
              <a:rPr lang="ru-RU" sz="1900" dirty="0"/>
              <a:t>Высокая наполняемость групп, тенденция к сохранению большого числа обучающихся и/или увеличение количества детей в группе ведут к снижению качества образовательной работы с детьми и/или неоправданному увеличению затрат педагога. Вследствие этого возникают проблемы социализации детей, сложности в обеспечении оптимальных условий развития детей дошкольного возраста и  индивидуализации образования; профессиональное выгорание педагогов и "вымывание" педагогических кадров из системы дошкольного образования. </a:t>
            </a:r>
          </a:p>
          <a:p>
            <a:pPr lvl="0" hangingPunct="0"/>
            <a:r>
              <a:rPr lang="ru-RU" sz="1900" dirty="0"/>
              <a:t>Низкий социальный статус воспитателя–педагога дошкольного образования приводит к "старению" кадров и низкому проценту приходящих в профессию молодых высокообразованных и профессионально подготовленных педагогов.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1224136"/>
          </a:xfrm>
        </p:spPr>
        <p:txBody>
          <a:bodyPr>
            <a:noAutofit/>
          </a:bodyPr>
          <a:lstStyle/>
          <a:p>
            <a:pPr algn="ctr"/>
            <a:r>
              <a:rPr lang="ru-RU" u="sng" dirty="0" smtClean="0">
                <a:solidFill>
                  <a:schemeClr val="accent1"/>
                </a:solidFill>
              </a:rPr>
              <a:t>Дошкольное образование: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 hangingPunct="0"/>
            <a:r>
              <a:rPr lang="ru-RU" sz="2800" dirty="0" smtClean="0"/>
              <a:t>Отсутствие условий для реализации систематической образовательной работы с детьми от 1 года до 3-х лет – отсутствие педагогов, образовательных программ, специально оборудованных помещений. </a:t>
            </a:r>
          </a:p>
          <a:p>
            <a:pPr lvl="0" hangingPunct="0"/>
            <a:r>
              <a:rPr lang="ru-RU" sz="2800" dirty="0" smtClean="0"/>
              <a:t>Уменьшение (сокращение) количества педагогов-психологов и иных педагогов-специалистов, чье профессиональное сопровождение развития ребенка (если учитывать специфику ФГОС ДО, направленного на социализацию и индивидуализацию, а также особенности социально-экономической ситуации) необходимо для качественной реализации дошкольной образовательной программы в условиях инклюзивного образования. </a:t>
            </a:r>
          </a:p>
          <a:p>
            <a:pPr lvl="0" hangingPunct="0"/>
            <a:r>
              <a:rPr lang="ru-RU" sz="2800" dirty="0" smtClean="0"/>
              <a:t>Отсутствие системы методических служб, сопровождающих реализацию дошкольных образовательных программ в ОО, что приводит к формализму и снижению качества реализации требований ФГОС дошкольного образования.</a:t>
            </a:r>
          </a:p>
          <a:p>
            <a:pPr>
              <a:buNone/>
            </a:pPr>
            <a:r>
              <a:rPr lang="ru-RU" sz="2800" u="none" strike="noStrike" dirty="0" smtClean="0"/>
              <a:t> 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1"/>
                </a:solidFill>
              </a:rPr>
              <a:t>Начальное и основное общее образование:</a:t>
            </a:r>
            <a:r>
              <a:rPr lang="ru-RU" sz="2800" b="1" dirty="0" smtClean="0">
                <a:solidFill>
                  <a:schemeClr val="accent1"/>
                </a:solidFill>
              </a:rPr>
              <a:t/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500" b="1" i="1" dirty="0" smtClean="0"/>
              <a:t>1.  </a:t>
            </a:r>
            <a:r>
              <a:rPr lang="ru-RU" sz="2500" b="1" i="1" dirty="0"/>
              <a:t>Психологическое сопровождение учебной деятельности:</a:t>
            </a:r>
          </a:p>
          <a:p>
            <a:pPr lvl="0"/>
            <a:r>
              <a:rPr lang="ru-RU" sz="2500" dirty="0"/>
              <a:t>Экспертиза психолого-педагогических условий реализации ФГОС;</a:t>
            </a:r>
          </a:p>
          <a:p>
            <a:pPr lvl="0"/>
            <a:r>
              <a:rPr lang="ru-RU" sz="2500" dirty="0"/>
              <a:t>Сопровождение программы формирования и развития универсальных учебных действий (УУД);</a:t>
            </a:r>
          </a:p>
          <a:p>
            <a:pPr lvl="0"/>
            <a:r>
              <a:rPr lang="ru-RU" sz="2500" dirty="0"/>
              <a:t>Сопровождение программы индивидуализации и дифференциации обучения на всех ступенях общего образования:</a:t>
            </a:r>
          </a:p>
          <a:p>
            <a:pPr lvl="0">
              <a:buNone/>
            </a:pPr>
            <a:r>
              <a:rPr lang="ru-RU" sz="2500" i="1" dirty="0" smtClean="0"/>
              <a:t>- Сопровождение </a:t>
            </a:r>
            <a:r>
              <a:rPr lang="ru-RU" sz="2500" i="1" dirty="0"/>
              <a:t>процессов выявления и развития способностей обучающихся;</a:t>
            </a:r>
            <a:endParaRPr lang="ru-RU" sz="2500" dirty="0"/>
          </a:p>
          <a:p>
            <a:pPr lvl="0">
              <a:buNone/>
            </a:pPr>
            <a:r>
              <a:rPr lang="ru-RU" sz="2500" i="1" dirty="0" smtClean="0"/>
              <a:t> - Сопровождение </a:t>
            </a:r>
            <a:r>
              <a:rPr lang="ru-RU" sz="2500" i="1" dirty="0"/>
              <a:t>одаренных и высокомотивированных детей;</a:t>
            </a:r>
            <a:endParaRPr lang="ru-RU" sz="2500" dirty="0"/>
          </a:p>
          <a:p>
            <a:pPr lvl="0">
              <a:buNone/>
            </a:pPr>
            <a:r>
              <a:rPr lang="ru-RU" sz="2500" i="1" dirty="0" smtClean="0"/>
              <a:t> - Сопровождение </a:t>
            </a:r>
            <a:r>
              <a:rPr lang="ru-RU" sz="2500" i="1" dirty="0"/>
              <a:t>обучающихся, испытывающих трудности в обучении</a:t>
            </a:r>
            <a:endParaRPr lang="ru-RU" sz="2500" dirty="0"/>
          </a:p>
          <a:p>
            <a:pPr lvl="0"/>
            <a:r>
              <a:rPr lang="ru-RU" sz="2500" dirty="0"/>
              <a:t>Сопровождение </a:t>
            </a:r>
            <a:r>
              <a:rPr lang="ru-RU" sz="2500" dirty="0" err="1"/>
              <a:t>предпрофильного</a:t>
            </a:r>
            <a:r>
              <a:rPr lang="ru-RU" sz="2500" dirty="0"/>
              <a:t> и профильного образования;</a:t>
            </a:r>
          </a:p>
          <a:p>
            <a:pPr lvl="0"/>
            <a:r>
              <a:rPr lang="ru-RU" sz="2500" dirty="0"/>
              <a:t>Сопровождение процессов подготовки и проведения итоговой аттестации обучающихся.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u="sng" dirty="0" smtClean="0">
                <a:solidFill>
                  <a:schemeClr val="accent1"/>
                </a:solidFill>
              </a:rPr>
              <a:t>Начальное и основное общее образование:</a:t>
            </a:r>
            <a:r>
              <a:rPr lang="ru-RU" sz="2400" dirty="0" smtClean="0">
                <a:solidFill>
                  <a:schemeClr val="accent1"/>
                </a:solidFill>
              </a:rPr>
              <a:t/>
            </a:r>
            <a:br>
              <a:rPr lang="ru-RU" sz="2400" dirty="0" smtClean="0">
                <a:solidFill>
                  <a:schemeClr val="accent1"/>
                </a:solidFill>
              </a:rPr>
            </a:b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b="1" i="1" dirty="0" smtClean="0"/>
              <a:t>2. Психологическое сопровождение процессов воспитания и социализации</a:t>
            </a:r>
          </a:p>
          <a:p>
            <a:pPr lvl="0"/>
            <a:r>
              <a:rPr lang="ru-RU" sz="2400" dirty="0" smtClean="0"/>
              <a:t>Сопровождение процесса адаптации обучающихся к обучению в образовательной организации;</a:t>
            </a:r>
          </a:p>
          <a:p>
            <a:pPr lvl="0"/>
            <a:r>
              <a:rPr lang="ru-RU" sz="2400" dirty="0" smtClean="0"/>
              <a:t>Сопровождение </a:t>
            </a:r>
            <a:r>
              <a:rPr lang="ru-RU" sz="2400" dirty="0" err="1" smtClean="0"/>
              <a:t>внутришкольной</a:t>
            </a:r>
            <a:r>
              <a:rPr lang="ru-RU" sz="2400" dirty="0" smtClean="0"/>
              <a:t> работы по формированию культуры здорового образа жизни;</a:t>
            </a:r>
          </a:p>
          <a:p>
            <a:pPr lvl="0"/>
            <a:r>
              <a:rPr lang="ru-RU" sz="2400" dirty="0" smtClean="0"/>
              <a:t>Сопровождение </a:t>
            </a:r>
            <a:r>
              <a:rPr lang="ru-RU" sz="2400" dirty="0" err="1" smtClean="0"/>
              <a:t>внутришкольной</a:t>
            </a:r>
            <a:r>
              <a:rPr lang="ru-RU" sz="2400" dirty="0" smtClean="0"/>
              <a:t> работы по формированию культуры безопасного образа жизни;</a:t>
            </a:r>
          </a:p>
          <a:p>
            <a:pPr lvl="0"/>
            <a:r>
              <a:rPr lang="ru-RU" sz="2400" dirty="0" smtClean="0"/>
              <a:t>Профилактика социальных рисков;</a:t>
            </a:r>
          </a:p>
          <a:p>
            <a:pPr lvl="0"/>
            <a:r>
              <a:rPr lang="ru-RU" sz="2400" dirty="0" smtClean="0"/>
              <a:t>Сопровождение деятельности детских объединений.</a:t>
            </a:r>
          </a:p>
          <a:p>
            <a:pPr>
              <a:buNone/>
            </a:pPr>
            <a:r>
              <a:rPr lang="ru-RU" sz="2400" b="1" i="1" dirty="0" smtClean="0"/>
              <a:t>3. Психологическое сопровождение программы коррекционной работы</a:t>
            </a:r>
          </a:p>
          <a:p>
            <a:pPr lvl="0"/>
            <a:r>
              <a:rPr lang="ru-RU" sz="2400" dirty="0" smtClean="0"/>
              <a:t>Поддержки педагогов и родителей по вопросам организации образовательного процесса детей с ОВЗ в образовательной организации;</a:t>
            </a:r>
          </a:p>
          <a:p>
            <a:pPr lvl="0"/>
            <a:r>
              <a:rPr lang="ru-RU" sz="2400" dirty="0" smtClean="0"/>
              <a:t>Участие в создание инклюзивной среды образовательной организации;</a:t>
            </a:r>
          </a:p>
          <a:p>
            <a:pPr lvl="0"/>
            <a:r>
              <a:rPr lang="ru-RU" sz="2400" dirty="0" smtClean="0"/>
              <a:t>Сопровождение процесса обучения детей с ОВЗ в образовательной организации.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chemeClr val="accent1"/>
                </a:solidFill>
              </a:rPr>
              <a:t>Этнокультурное образование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91264" cy="5472608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Разрыв </a:t>
            </a:r>
            <a:r>
              <a:rPr lang="ru-RU" sz="1600" dirty="0"/>
              <a:t>между заложенной во ФГОС ОО ориентацией </a:t>
            </a:r>
            <a:r>
              <a:rPr lang="ru-RU" sz="1600" dirty="0" smtClean="0"/>
              <a:t>на личностные </a:t>
            </a:r>
            <a:r>
              <a:rPr lang="ru-RU" sz="1600" dirty="0"/>
              <a:t>результаты освоения </a:t>
            </a:r>
            <a:r>
              <a:rPr lang="ru-RU" sz="1600" dirty="0" smtClean="0"/>
              <a:t>ООП (</a:t>
            </a:r>
            <a:r>
              <a:rPr lang="ru-RU" sz="1600" i="1" dirty="0" smtClean="0"/>
              <a:t>«</a:t>
            </a:r>
            <a:r>
              <a:rPr lang="ru-RU" sz="1600" i="1" dirty="0"/>
              <a:t>формирование 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</a:t>
            </a:r>
            <a:r>
              <a:rPr lang="ru-RU" sz="1600" dirty="0" smtClean="0"/>
              <a:t>») </a:t>
            </a:r>
            <a:r>
              <a:rPr lang="ru-RU" sz="1600" dirty="0"/>
              <a:t>и реализацией данных </a:t>
            </a:r>
            <a:r>
              <a:rPr lang="ru-RU" sz="1600" dirty="0" smtClean="0"/>
              <a:t>задач. Основной упор </a:t>
            </a:r>
            <a:r>
              <a:rPr lang="ru-RU" sz="1600" dirty="0"/>
              <a:t>в области межэтнического общения делается педагогами не на умение понимать других (межкультурную компетентность),  а на позитивное отношение к другим народам, которое без </a:t>
            </a:r>
            <a:r>
              <a:rPr lang="ru-RU" sz="1600" dirty="0" smtClean="0"/>
              <a:t>адресных действий в этом направлении может превратиться </a:t>
            </a:r>
            <a:r>
              <a:rPr lang="ru-RU" sz="1600" dirty="0"/>
              <a:t>в </a:t>
            </a:r>
            <a:r>
              <a:rPr lang="ru-RU" sz="1600" dirty="0" smtClean="0"/>
              <a:t>«декларативную толерантность».</a:t>
            </a:r>
            <a:endParaRPr lang="ru-RU" sz="1600" dirty="0"/>
          </a:p>
          <a:p>
            <a:pPr lvl="0"/>
            <a:r>
              <a:rPr lang="ru-RU" sz="1600" dirty="0"/>
              <a:t>Разрыв между декларируемой ориентацией на гражданский патриотизм и реализацией его на практике. При том, что образовательная среда медленно отходит от понимания патриотизма исключительно как военного, гражданский патриотизм чаще всего подменяется акциями демонстративного характера. Педагоги в целом слабо владеют реальными образовательными технологиями развития конструктивного гражданского патриотизма.</a:t>
            </a:r>
          </a:p>
          <a:p>
            <a:pPr lvl="0"/>
            <a:r>
              <a:rPr lang="ru-RU" sz="1600" dirty="0" err="1"/>
              <a:t>Мигрантофобская</a:t>
            </a:r>
            <a:r>
              <a:rPr lang="ru-RU" sz="1600" dirty="0"/>
              <a:t> ориентация СМИ и руководителей ряда </a:t>
            </a:r>
            <a:r>
              <a:rPr lang="ru-RU" sz="1600" dirty="0" smtClean="0"/>
              <a:t>структур </a:t>
            </a:r>
            <a:r>
              <a:rPr lang="ru-RU" sz="1600" dirty="0"/>
              <a:t>отражается </a:t>
            </a:r>
            <a:r>
              <a:rPr lang="ru-RU" sz="1600" dirty="0" smtClean="0"/>
              <a:t> </a:t>
            </a:r>
            <a:r>
              <a:rPr lang="ru-RU" sz="1600" dirty="0"/>
              <a:t>во взглядах школьников. Около 2/3 учащихся негативно настроены по отношению к мигрантам. В </a:t>
            </a:r>
            <a:r>
              <a:rPr lang="ru-RU" sz="1600" dirty="0" smtClean="0"/>
              <a:t>ситуации, когда рынок </a:t>
            </a:r>
            <a:r>
              <a:rPr lang="ru-RU" sz="1600" dirty="0"/>
              <a:t>труда РФ открыт для мигрантов из Средней Азии и Закавказья это </a:t>
            </a:r>
            <a:r>
              <a:rPr lang="ru-RU" sz="1600" dirty="0" smtClean="0"/>
              <a:t>создает предпосылки для включения </a:t>
            </a:r>
            <a:r>
              <a:rPr lang="ru-RU" sz="1600" dirty="0"/>
              <a:t>школьников в </a:t>
            </a:r>
            <a:r>
              <a:rPr lang="ru-RU" sz="1600" dirty="0" err="1"/>
              <a:t>анти-мигрантские</a:t>
            </a:r>
            <a:r>
              <a:rPr lang="ru-RU" sz="1600" dirty="0"/>
              <a:t> акции </a:t>
            </a:r>
            <a:r>
              <a:rPr lang="ru-RU" sz="1600" dirty="0" err="1"/>
              <a:t>ксенофобного</a:t>
            </a:r>
            <a:r>
              <a:rPr lang="ru-RU" sz="1600" dirty="0"/>
              <a:t> и националистического характера. 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	</a:t>
            </a:r>
            <a:r>
              <a:rPr lang="ru-RU" sz="3600" b="1" dirty="0" smtClean="0"/>
              <a:t>Вторую </a:t>
            </a:r>
            <a:r>
              <a:rPr lang="ru-RU" sz="3600" b="1" dirty="0"/>
              <a:t>группу</a:t>
            </a:r>
            <a:r>
              <a:rPr lang="ru-RU" sz="3600" dirty="0"/>
              <a:t> образуют </a:t>
            </a:r>
            <a:r>
              <a:rPr lang="ru-RU" sz="3600" b="1" dirty="0"/>
              <a:t>проблемы</a:t>
            </a:r>
            <a:r>
              <a:rPr lang="ru-RU" sz="3600" dirty="0"/>
              <a:t> </a:t>
            </a:r>
            <a:r>
              <a:rPr lang="ru-RU" sz="3600" b="1" dirty="0"/>
              <a:t>различных категорий детей – </a:t>
            </a:r>
            <a:r>
              <a:rPr lang="ru-RU" sz="3600" dirty="0"/>
              <a:t>детей-инвалидов, детей-сирот, детей, оказавшихся в трудной жизненной ситуации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232</TotalTime>
  <Words>1958</Words>
  <Application>Microsoft Office PowerPoint</Application>
  <PresentationFormat>Экран (4:3)</PresentationFormat>
  <Paragraphs>178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Справедливость</vt:lpstr>
      <vt:lpstr>   Психология образования в интересах детей</vt:lpstr>
      <vt:lpstr> </vt:lpstr>
      <vt:lpstr>Слайд 3</vt:lpstr>
      <vt:lpstr>  Дошкольное образование: </vt:lpstr>
      <vt:lpstr>Дошкольное образование: </vt:lpstr>
      <vt:lpstr>Начальное и основное общее образование: </vt:lpstr>
      <vt:lpstr>Начальное и основное общее образование: </vt:lpstr>
      <vt:lpstr>Этнокультурное образование</vt:lpstr>
      <vt:lpstr>Слайд 9</vt:lpstr>
      <vt:lpstr>Образование детей-инвалидов  </vt:lpstr>
      <vt:lpstr>Требуют решения вопросы:</vt:lpstr>
      <vt:lpstr>Проблемы инклюзивного высшего образования: </vt:lpstr>
      <vt:lpstr> </vt:lpstr>
      <vt:lpstr>Слайд 14</vt:lpstr>
      <vt:lpstr>Проблемы образования детей-сирот  </vt:lpstr>
      <vt:lpstr>Слайд 16</vt:lpstr>
      <vt:lpstr>Третья группа проблем  обусловлена вызовами и рисками социальной среды</vt:lpstr>
      <vt:lpstr>Девиантное поведение:  </vt:lpstr>
      <vt:lpstr>Слайд 19</vt:lpstr>
      <vt:lpstr>Насилие в отношении детей </vt:lpstr>
      <vt:lpstr>Вывод: </vt:lpstr>
      <vt:lpstr>II. ПРОФЕССИОНАЛЬНЫЕ СТАНДАРТЫ КАК ИНСТРУМЕНТЫ ПСИХОЛОГО-ПЕДАГОГИЧЕСКОГО СОПРОВОЖДЕНИЯ ДЕТЕЙ В УСЛОВИЯХ ОБРАЗОВАНИЯ</vt:lpstr>
      <vt:lpstr>Слайд 23</vt:lpstr>
      <vt:lpstr>Задачи и приоритеты   Стратегии развития воспитания:</vt:lpstr>
      <vt:lpstr>Слайд 25</vt:lpstr>
      <vt:lpstr>Слайд 26</vt:lpstr>
      <vt:lpstr>В 2013 во исполнение поручения Совета при Правительстве Российской Федерации по вопросам попечительства в социальной сфере были разработаны профессиональные стандарты работников социальной сферы, имеющие межотраслевой и межведомственный характер (вступили в действие с 01 июля 2016 года): </vt:lpstr>
      <vt:lpstr>Слайд 28</vt:lpstr>
      <vt:lpstr>III. ПРОБЛЕМЫ ПРОФЕССИОНАЛЬНОЙ ПОДГОТОВКИ В СООТВЕТСТВИИ С ТРЕБОВАНИЯМИ ПРОФЕССИОНАЛЬНЫХ СТАНДАРТОВ </vt:lpstr>
      <vt:lpstr> </vt:lpstr>
      <vt:lpstr>  Основные проблемы психологической службы образования (в части общеобразовательных организаций): </vt:lpstr>
      <vt:lpstr>Задачи, которые сегодня должна решать психологическая служба: </vt:lpstr>
      <vt:lpstr>ПРЕДЛОЖЕНИЯ В ПРОЕКТ РЕШЕНИЯ: </vt:lpstr>
      <vt:lpstr>ПРЕДЛОЖЕНИЯ В ПРОЕКТ РЕШЕНИЯ: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образования в интересах детей</dc:title>
  <dc:creator>rubtsovvv</dc:creator>
  <cp:lastModifiedBy>rubtsovvv</cp:lastModifiedBy>
  <cp:revision>21</cp:revision>
  <dcterms:created xsi:type="dcterms:W3CDTF">2017-04-24T13:30:14Z</dcterms:created>
  <dcterms:modified xsi:type="dcterms:W3CDTF">2017-04-24T17:22:59Z</dcterms:modified>
</cp:coreProperties>
</file>