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63" r:id="rId3"/>
    <p:sldId id="300" r:id="rId4"/>
    <p:sldId id="299" r:id="rId5"/>
    <p:sldId id="266" r:id="rId6"/>
    <p:sldId id="294" r:id="rId7"/>
    <p:sldId id="269" r:id="rId8"/>
    <p:sldId id="275" r:id="rId9"/>
    <p:sldId id="295" r:id="rId10"/>
    <p:sldId id="301" r:id="rId11"/>
    <p:sldId id="281" r:id="rId12"/>
    <p:sldId id="302" r:id="rId13"/>
    <p:sldId id="298" r:id="rId14"/>
    <p:sldId id="304" r:id="rId15"/>
    <p:sldId id="288" r:id="rId16"/>
    <p:sldId id="303" r:id="rId17"/>
    <p:sldId id="292" r:id="rId18"/>
    <p:sldId id="264" r:id="rId19"/>
    <p:sldId id="26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аел" initials="М" lastIdx="1" clrIdx="0">
    <p:extLst>
      <p:ext uri="{19B8F6BF-5375-455C-9EA6-DF929625EA0E}">
        <p15:presenceInfo xmlns:p15="http://schemas.microsoft.com/office/powerpoint/2012/main" userId="Микае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6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9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4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3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2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3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4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2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2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2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C63B-3DD4-41E5-9E50-37C8C21D6B3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9EE1-6323-48C7-B920-6DE9F4435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git_edu@mgppu.ru" TargetMode="External"/><Relationship Id="rId5" Type="http://schemas.openxmlformats.org/officeDocument/2006/relationships/hyperlink" Target="https://digital-department.mgppu.ru/" TargetMode="External"/><Relationship Id="rId4" Type="http://schemas.openxmlformats.org/officeDocument/2006/relationships/hyperlink" Target="https://mgpp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igital-department.mgpp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4432" cy="691495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444432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47470"/>
            <a:ext cx="6293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9" name="Google Shape;13;p1">
            <a:extLst>
              <a:ext uri="{FF2B5EF4-FFF2-40B4-BE49-F238E27FC236}">
                <a16:creationId xmlns:a16="http://schemas.microsoft.com/office/drawing/2014/main" id="{D3932B5F-763A-4F6D-A10F-CE3F298A919C}"/>
              </a:ext>
            </a:extLst>
          </p:cNvPr>
          <p:cNvSpPr/>
          <p:nvPr/>
        </p:nvSpPr>
        <p:spPr>
          <a:xfrm>
            <a:off x="484000" y="1267745"/>
            <a:ext cx="10721881" cy="305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914400">
              <a:buClr>
                <a:srgbClr val="C7FF22"/>
              </a:buClr>
              <a:buSzPts val="4800"/>
              <a:buFont typeface="Montserrat"/>
              <a:buNone/>
            </a:pPr>
            <a:r>
              <a:rPr lang="ru-RU" sz="4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Цифровая кафедра МГППУ: </a:t>
            </a:r>
            <a:r>
              <a:rPr lang="ru-RU" sz="44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</a:t>
            </a:r>
            <a:r>
              <a:rPr lang="ru-RU" sz="4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профессиональной </a:t>
            </a:r>
            <a:r>
              <a:rPr lang="ru-RU" sz="4400" b="1" kern="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переподготовки 2024 - дополнительная квалификация «Программист» в области образования</a:t>
            </a:r>
            <a:endParaRPr sz="4400" kern="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00C02-53C4-4D3B-B870-87648698CC8A}"/>
              </a:ext>
            </a:extLst>
          </p:cNvPr>
          <p:cNvSpPr txBox="1"/>
          <p:nvPr/>
        </p:nvSpPr>
        <p:spPr>
          <a:xfrm>
            <a:off x="9743172" y="656193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F53D6-B0BA-47A8-9847-F1D1EF948A74}"/>
              </a:ext>
            </a:extLst>
          </p:cNvPr>
          <p:cNvSpPr txBox="1"/>
          <p:nvPr/>
        </p:nvSpPr>
        <p:spPr>
          <a:xfrm>
            <a:off x="341330" y="5469329"/>
            <a:ext cx="7996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код успеха: психология, образование, искусство программирования!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365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DA35396E-3DF6-4E1B-8393-92874C7DB42B}"/>
              </a:ext>
            </a:extLst>
          </p:cNvPr>
          <p:cNvSpPr/>
          <p:nvPr/>
        </p:nvSpPr>
        <p:spPr>
          <a:xfrm>
            <a:off x="696776" y="2292303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AB4AB-54BB-45FB-8F18-0E7B50A241B9}"/>
              </a:ext>
            </a:extLst>
          </p:cNvPr>
          <p:cNvSpPr txBox="1"/>
          <p:nvPr/>
        </p:nvSpPr>
        <p:spPr>
          <a:xfrm>
            <a:off x="61905" y="2345350"/>
            <a:ext cx="631866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Приобретаемая квалификация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«Программист» в области образования</a:t>
            </a:r>
            <a:endParaRPr kumimoji="0" lang="ru-RU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41;p4">
            <a:extLst>
              <a:ext uri="{FF2B5EF4-FFF2-40B4-BE49-F238E27FC236}">
                <a16:creationId xmlns:a16="http://schemas.microsoft.com/office/drawing/2014/main" id="{BE56FAD4-403F-4C17-ACC9-729FFF3C32B4}"/>
              </a:ext>
            </a:extLst>
          </p:cNvPr>
          <p:cNvSpPr/>
          <p:nvPr/>
        </p:nvSpPr>
        <p:spPr>
          <a:xfrm>
            <a:off x="2578812" y="281554"/>
            <a:ext cx="7112671" cy="132556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180939-83BB-438F-9AD1-58BD5DDC369E}"/>
              </a:ext>
            </a:extLst>
          </p:cNvPr>
          <p:cNvSpPr txBox="1"/>
          <p:nvPr/>
        </p:nvSpPr>
        <p:spPr>
          <a:xfrm>
            <a:off x="2791586" y="519464"/>
            <a:ext cx="6687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ДПП ПП 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«Искусственный интеллект 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 психологии и образовании»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lang="ru-RU" sz="2400" b="1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31" name="Google Shape;141;p4">
            <a:extLst>
              <a:ext uri="{FF2B5EF4-FFF2-40B4-BE49-F238E27FC236}">
                <a16:creationId xmlns:a16="http://schemas.microsoft.com/office/drawing/2014/main" id="{B738703B-8C55-48E7-99C7-1AD8A8403CF1}"/>
              </a:ext>
            </a:extLst>
          </p:cNvPr>
          <p:cNvSpPr/>
          <p:nvPr/>
        </p:nvSpPr>
        <p:spPr>
          <a:xfrm>
            <a:off x="6387545" y="2282885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6612237" y="2265901"/>
            <a:ext cx="4667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Длительность обучения</a:t>
            </a:r>
          </a:p>
          <a:p>
            <a:pPr algn="just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10 месяцев, 252 часа</a:t>
            </a:r>
          </a:p>
        </p:txBody>
      </p:sp>
      <p:sp>
        <p:nvSpPr>
          <p:cNvPr id="32" name="Google Shape;141;p4">
            <a:extLst>
              <a:ext uri="{FF2B5EF4-FFF2-40B4-BE49-F238E27FC236}">
                <a16:creationId xmlns:a16="http://schemas.microsoft.com/office/drawing/2014/main" id="{5A193CDF-A92B-4CF6-80AA-3303618214C3}"/>
              </a:ext>
            </a:extLst>
          </p:cNvPr>
          <p:cNvSpPr/>
          <p:nvPr/>
        </p:nvSpPr>
        <p:spPr>
          <a:xfrm>
            <a:off x="696776" y="4370951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D6B5CD-E4B3-4082-960D-32E8DEECA05F}"/>
              </a:ext>
            </a:extLst>
          </p:cNvPr>
          <p:cNvSpPr txBox="1"/>
          <p:nvPr/>
        </p:nvSpPr>
        <p:spPr>
          <a:xfrm>
            <a:off x="776122" y="4763371"/>
            <a:ext cx="4890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Диплом о профессиональной переподготовке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141;p4">
            <a:extLst>
              <a:ext uri="{FF2B5EF4-FFF2-40B4-BE49-F238E27FC236}">
                <a16:creationId xmlns:a16="http://schemas.microsoft.com/office/drawing/2014/main" id="{A4581848-54A0-418C-9531-9D89DCEEA6E4}"/>
              </a:ext>
            </a:extLst>
          </p:cNvPr>
          <p:cNvSpPr/>
          <p:nvPr/>
        </p:nvSpPr>
        <p:spPr>
          <a:xfrm>
            <a:off x="6387545" y="4370950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48DB0D-8782-475F-9ADF-F867BBD4E360}"/>
              </a:ext>
            </a:extLst>
          </p:cNvPr>
          <p:cNvSpPr txBox="1"/>
          <p:nvPr/>
        </p:nvSpPr>
        <p:spPr>
          <a:xfrm>
            <a:off x="6387545" y="4594093"/>
            <a:ext cx="51255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Формат обучения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Очный с применением ДОТ и ЭО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781AA5F-F1BF-4300-B7D0-1605301EE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49" y="146796"/>
            <a:ext cx="2073475" cy="133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757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21" name="Google Shape;141;p4">
            <a:extLst>
              <a:ext uri="{FF2B5EF4-FFF2-40B4-BE49-F238E27FC236}">
                <a16:creationId xmlns:a16="http://schemas.microsoft.com/office/drawing/2014/main" id="{43BD7B10-344E-4A23-907C-0300D787D779}"/>
              </a:ext>
            </a:extLst>
          </p:cNvPr>
          <p:cNvSpPr/>
          <p:nvPr/>
        </p:nvSpPr>
        <p:spPr>
          <a:xfrm>
            <a:off x="287171" y="1538164"/>
            <a:ext cx="5652700" cy="4946288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DF522-3E0E-45B1-825E-E40C0A14F761}"/>
              </a:ext>
            </a:extLst>
          </p:cNvPr>
          <p:cNvSpPr txBox="1"/>
          <p:nvPr/>
        </p:nvSpPr>
        <p:spPr>
          <a:xfrm>
            <a:off x="403644" y="1498540"/>
            <a:ext cx="54833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Интеллектуальный анализ данных 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 помощью алгоритмов машинного обучения и нейросетей на языке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Python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Изучите основы языка Python и его стандартных библиотек</a:t>
            </a:r>
            <a:endParaRPr lang="ru-RU" kern="0" dirty="0"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Научитесь осуществлять сбор, предобработку, разметку обучающих выборок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Построите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модели на основе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свёрточных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и рекуррентных нейронных сетей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 задачах психологии и образования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своите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методы глубокого обучения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для анализа текстов и изображений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8B58F-F69E-4414-976A-D647AD9B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49" y="146796"/>
            <a:ext cx="2073475" cy="133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Google Shape;141;p4">
            <a:extLst>
              <a:ext uri="{FF2B5EF4-FFF2-40B4-BE49-F238E27FC236}">
                <a16:creationId xmlns:a16="http://schemas.microsoft.com/office/drawing/2014/main" id="{93426312-3805-41B6-8497-AA06C80B6953}"/>
              </a:ext>
            </a:extLst>
          </p:cNvPr>
          <p:cNvSpPr/>
          <p:nvPr/>
        </p:nvSpPr>
        <p:spPr>
          <a:xfrm>
            <a:off x="6421900" y="1538164"/>
            <a:ext cx="5584624" cy="4946287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3CDBD6-2B10-47EF-B220-58E4B32FCD88}"/>
              </a:ext>
            </a:extLst>
          </p:cNvPr>
          <p:cNvSpPr txBox="1"/>
          <p:nvPr/>
        </p:nvSpPr>
        <p:spPr>
          <a:xfrm>
            <a:off x="6539758" y="1728060"/>
            <a:ext cx="52485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Этика и безопасность использования искусственного интеллекта (ИИ)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Изучите общие этические принципы использования технологий ИИ, нормативно-правовые акты, международные договора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соглашения, применимые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к вопросам обеспечения прав граждан в контексте использования информационных технологий и ИИ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аучитесь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применять на практике этические принципы разработки               и внедрения систем искусственного интеллекта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41;p4">
            <a:extLst>
              <a:ext uri="{FF2B5EF4-FFF2-40B4-BE49-F238E27FC236}">
                <a16:creationId xmlns:a16="http://schemas.microsoft.com/office/drawing/2014/main" id="{BF3FE7B9-732D-41CC-9854-F152A988AF7A}"/>
              </a:ext>
            </a:extLst>
          </p:cNvPr>
          <p:cNvSpPr/>
          <p:nvPr/>
        </p:nvSpPr>
        <p:spPr>
          <a:xfrm>
            <a:off x="3515027" y="227319"/>
            <a:ext cx="5198707" cy="883916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4145595" y="367143"/>
            <a:ext cx="431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Чему вы научитесь</a:t>
            </a:r>
            <a:endParaRPr lang="ru-RU" sz="280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260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9" name="Google Shape;142;p4">
            <a:extLst>
              <a:ext uri="{FF2B5EF4-FFF2-40B4-BE49-F238E27FC236}">
                <a16:creationId xmlns:a16="http://schemas.microsoft.com/office/drawing/2014/main" id="{F52B717D-C5EC-42CE-90E8-4DD95040AB84}"/>
              </a:ext>
            </a:extLst>
          </p:cNvPr>
          <p:cNvSpPr/>
          <p:nvPr/>
        </p:nvSpPr>
        <p:spPr>
          <a:xfrm>
            <a:off x="627609" y="2888491"/>
            <a:ext cx="11117863" cy="9048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Google Shape;142;p4">
            <a:extLst>
              <a:ext uri="{FF2B5EF4-FFF2-40B4-BE49-F238E27FC236}">
                <a16:creationId xmlns:a16="http://schemas.microsoft.com/office/drawing/2014/main" id="{8B6D0B6B-8F93-413C-B015-5813E006C447}"/>
              </a:ext>
            </a:extLst>
          </p:cNvPr>
          <p:cNvSpPr/>
          <p:nvPr/>
        </p:nvSpPr>
        <p:spPr>
          <a:xfrm>
            <a:off x="627609" y="4823793"/>
            <a:ext cx="11117863" cy="60101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6104E-000A-4AC7-9B34-8BF3C90CF30A}"/>
              </a:ext>
            </a:extLst>
          </p:cNvPr>
          <p:cNvSpPr txBox="1"/>
          <p:nvPr/>
        </p:nvSpPr>
        <p:spPr>
          <a:xfrm>
            <a:off x="868523" y="4865708"/>
            <a:ext cx="10454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4.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Демонстрационный экзамен (16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543FC-391F-49EB-9B31-69C1313288F6}"/>
              </a:ext>
            </a:extLst>
          </p:cNvPr>
          <p:cNvSpPr txBox="1"/>
          <p:nvPr/>
        </p:nvSpPr>
        <p:spPr>
          <a:xfrm>
            <a:off x="893068" y="2888491"/>
            <a:ext cx="1067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2.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Прикладное программное обеспечение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для интеллектуального анализа данных (144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42;p4">
            <a:extLst>
              <a:ext uri="{FF2B5EF4-FFF2-40B4-BE49-F238E27FC236}">
                <a16:creationId xmlns:a16="http://schemas.microsoft.com/office/drawing/2014/main" id="{DED1D750-A774-42BF-966C-9E66E44F41E0}"/>
              </a:ext>
            </a:extLst>
          </p:cNvPr>
          <p:cNvSpPr/>
          <p:nvPr/>
        </p:nvSpPr>
        <p:spPr>
          <a:xfrm>
            <a:off x="627609" y="4008040"/>
            <a:ext cx="11117863" cy="60101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B9F30-6AB2-4321-8B9B-561DF6814F85}"/>
              </a:ext>
            </a:extLst>
          </p:cNvPr>
          <p:cNvSpPr txBox="1"/>
          <p:nvPr/>
        </p:nvSpPr>
        <p:spPr>
          <a:xfrm>
            <a:off x="898848" y="4098938"/>
            <a:ext cx="11293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3.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Практика (20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41;p4">
            <a:extLst>
              <a:ext uri="{FF2B5EF4-FFF2-40B4-BE49-F238E27FC236}">
                <a16:creationId xmlns:a16="http://schemas.microsoft.com/office/drawing/2014/main" id="{E9E8179C-2729-4677-8D5E-00AD4EB553E7}"/>
              </a:ext>
            </a:extLst>
          </p:cNvPr>
          <p:cNvSpPr/>
          <p:nvPr/>
        </p:nvSpPr>
        <p:spPr>
          <a:xfrm>
            <a:off x="4283218" y="392856"/>
            <a:ext cx="3601150" cy="600435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4484408" y="462388"/>
            <a:ext cx="4667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курса</a:t>
            </a:r>
          </a:p>
        </p:txBody>
      </p:sp>
      <p:sp>
        <p:nvSpPr>
          <p:cNvPr id="26" name="Google Shape;142;p4">
            <a:extLst>
              <a:ext uri="{FF2B5EF4-FFF2-40B4-BE49-F238E27FC236}">
                <a16:creationId xmlns:a16="http://schemas.microsoft.com/office/drawing/2014/main" id="{4094D715-374C-491B-B69B-A0D9FE144A2B}"/>
              </a:ext>
            </a:extLst>
          </p:cNvPr>
          <p:cNvSpPr/>
          <p:nvPr/>
        </p:nvSpPr>
        <p:spPr>
          <a:xfrm>
            <a:off x="627609" y="1770147"/>
            <a:ext cx="11117863" cy="9048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C0B1E-A7C3-479B-B69A-2912140D1E9B}"/>
              </a:ext>
            </a:extLst>
          </p:cNvPr>
          <p:cNvSpPr txBox="1"/>
          <p:nvPr/>
        </p:nvSpPr>
        <p:spPr>
          <a:xfrm>
            <a:off x="898849" y="1820209"/>
            <a:ext cx="10454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1.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Технологии разработки программного обеспечения (72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42;p4">
            <a:extLst>
              <a:ext uri="{FF2B5EF4-FFF2-40B4-BE49-F238E27FC236}">
                <a16:creationId xmlns:a16="http://schemas.microsoft.com/office/drawing/2014/main" id="{F7E3E981-BF67-4193-A768-E7B4DD197375}"/>
              </a:ext>
            </a:extLst>
          </p:cNvPr>
          <p:cNvSpPr/>
          <p:nvPr/>
        </p:nvSpPr>
        <p:spPr>
          <a:xfrm>
            <a:off x="539964" y="5634191"/>
            <a:ext cx="11293151" cy="8970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Предусмотрен обязательный входной, промежуточный и выходной ассесмент – независимая оценка компетенций на платформе АНО ВО «Университет Иннополис»</a:t>
            </a:r>
            <a:endParaRPr sz="1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257756-6D42-4CE6-B1BA-E10E231C3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49" y="146796"/>
            <a:ext cx="2073475" cy="133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861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1" name="Google Shape;141;p4">
            <a:extLst>
              <a:ext uri="{FF2B5EF4-FFF2-40B4-BE49-F238E27FC236}">
                <a16:creationId xmlns:a16="http://schemas.microsoft.com/office/drawing/2014/main" id="{F061AB0B-DFCF-4E0C-A097-65E4138CD4F7}"/>
              </a:ext>
            </a:extLst>
          </p:cNvPr>
          <p:cNvSpPr/>
          <p:nvPr/>
        </p:nvSpPr>
        <p:spPr>
          <a:xfrm>
            <a:off x="287885" y="1803140"/>
            <a:ext cx="5173400" cy="4109752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386538" y="2149856"/>
            <a:ext cx="49760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включает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Программирование на языках Python и </a:t>
            </a:r>
            <a:r>
              <a:rPr lang="ru-RU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Scratch</a:t>
            </a:r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Освоение пакета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PsychoPy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для использования в исследованиях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 области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нейронаук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экспериментальной психологии</a:t>
            </a:r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Робототехника и программирование моделей образовательных роботов</a:t>
            </a:r>
          </a:p>
        </p:txBody>
      </p:sp>
      <p:sp>
        <p:nvSpPr>
          <p:cNvPr id="16" name="Google Shape;141;p4">
            <a:extLst>
              <a:ext uri="{FF2B5EF4-FFF2-40B4-BE49-F238E27FC236}">
                <a16:creationId xmlns:a16="http://schemas.microsoft.com/office/drawing/2014/main" id="{7313CBD4-399A-49FA-B285-1DDE555C87F0}"/>
              </a:ext>
            </a:extLst>
          </p:cNvPr>
          <p:cNvSpPr/>
          <p:nvPr/>
        </p:nvSpPr>
        <p:spPr>
          <a:xfrm>
            <a:off x="2942993" y="252673"/>
            <a:ext cx="7012770" cy="985597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A8A5E-7538-46A9-B6E9-BF02684E6C0D}"/>
              </a:ext>
            </a:extLst>
          </p:cNvPr>
          <p:cNvSpPr txBox="1"/>
          <p:nvPr/>
        </p:nvSpPr>
        <p:spPr>
          <a:xfrm>
            <a:off x="2942993" y="325353"/>
            <a:ext cx="710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«Решение прикладных задач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нейронаук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и робототехники средствами Python»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DA10D6-5593-4AF8-8F96-6194C3DC7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223" y="1959488"/>
            <a:ext cx="5512837" cy="373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835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DA35396E-3DF6-4E1B-8393-92874C7DB42B}"/>
              </a:ext>
            </a:extLst>
          </p:cNvPr>
          <p:cNvSpPr/>
          <p:nvPr/>
        </p:nvSpPr>
        <p:spPr>
          <a:xfrm>
            <a:off x="696776" y="2292303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AB4AB-54BB-45FB-8F18-0E7B50A241B9}"/>
              </a:ext>
            </a:extLst>
          </p:cNvPr>
          <p:cNvSpPr txBox="1"/>
          <p:nvPr/>
        </p:nvSpPr>
        <p:spPr>
          <a:xfrm>
            <a:off x="61905" y="2345350"/>
            <a:ext cx="631866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Приобретаемая квалификация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«Программист» в области образования</a:t>
            </a:r>
            <a:endParaRPr kumimoji="0" lang="ru-RU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41;p4">
            <a:extLst>
              <a:ext uri="{FF2B5EF4-FFF2-40B4-BE49-F238E27FC236}">
                <a16:creationId xmlns:a16="http://schemas.microsoft.com/office/drawing/2014/main" id="{BE56FAD4-403F-4C17-ACC9-729FFF3C32B4}"/>
              </a:ext>
            </a:extLst>
          </p:cNvPr>
          <p:cNvSpPr/>
          <p:nvPr/>
        </p:nvSpPr>
        <p:spPr>
          <a:xfrm>
            <a:off x="2578812" y="281554"/>
            <a:ext cx="7112671" cy="132556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180939-83BB-438F-9AD1-58BD5DDC369E}"/>
              </a:ext>
            </a:extLst>
          </p:cNvPr>
          <p:cNvSpPr txBox="1"/>
          <p:nvPr/>
        </p:nvSpPr>
        <p:spPr>
          <a:xfrm>
            <a:off x="2752438" y="387845"/>
            <a:ext cx="6687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ДПП ПП 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«Решение прикладных задач </a:t>
            </a:r>
            <a:r>
              <a:rPr lang="ru-RU" sz="2400" b="1" i="0" dirty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нейронаук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 и робототехники средствами Python»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lang="ru-RU" sz="2400" b="1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31" name="Google Shape;141;p4">
            <a:extLst>
              <a:ext uri="{FF2B5EF4-FFF2-40B4-BE49-F238E27FC236}">
                <a16:creationId xmlns:a16="http://schemas.microsoft.com/office/drawing/2014/main" id="{B738703B-8C55-48E7-99C7-1AD8A8403CF1}"/>
              </a:ext>
            </a:extLst>
          </p:cNvPr>
          <p:cNvSpPr/>
          <p:nvPr/>
        </p:nvSpPr>
        <p:spPr>
          <a:xfrm>
            <a:off x="6387545" y="2282885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6612237" y="2265901"/>
            <a:ext cx="4667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Длительность обучения</a:t>
            </a:r>
          </a:p>
          <a:p>
            <a:pPr algn="just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10 месяцев, 252 часа</a:t>
            </a:r>
          </a:p>
        </p:txBody>
      </p:sp>
      <p:sp>
        <p:nvSpPr>
          <p:cNvPr id="32" name="Google Shape;141;p4">
            <a:extLst>
              <a:ext uri="{FF2B5EF4-FFF2-40B4-BE49-F238E27FC236}">
                <a16:creationId xmlns:a16="http://schemas.microsoft.com/office/drawing/2014/main" id="{5A193CDF-A92B-4CF6-80AA-3303618214C3}"/>
              </a:ext>
            </a:extLst>
          </p:cNvPr>
          <p:cNvSpPr/>
          <p:nvPr/>
        </p:nvSpPr>
        <p:spPr>
          <a:xfrm>
            <a:off x="696776" y="4370951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D6B5CD-E4B3-4082-960D-32E8DEECA05F}"/>
              </a:ext>
            </a:extLst>
          </p:cNvPr>
          <p:cNvSpPr txBox="1"/>
          <p:nvPr/>
        </p:nvSpPr>
        <p:spPr>
          <a:xfrm>
            <a:off x="776122" y="4763371"/>
            <a:ext cx="4890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Диплом о профессиональной переподготовке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141;p4">
            <a:extLst>
              <a:ext uri="{FF2B5EF4-FFF2-40B4-BE49-F238E27FC236}">
                <a16:creationId xmlns:a16="http://schemas.microsoft.com/office/drawing/2014/main" id="{A4581848-54A0-418C-9531-9D89DCEEA6E4}"/>
              </a:ext>
            </a:extLst>
          </p:cNvPr>
          <p:cNvSpPr/>
          <p:nvPr/>
        </p:nvSpPr>
        <p:spPr>
          <a:xfrm>
            <a:off x="6387545" y="4370950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48DB0D-8782-475F-9ADF-F867BBD4E360}"/>
              </a:ext>
            </a:extLst>
          </p:cNvPr>
          <p:cNvSpPr txBox="1"/>
          <p:nvPr/>
        </p:nvSpPr>
        <p:spPr>
          <a:xfrm>
            <a:off x="6387545" y="4594093"/>
            <a:ext cx="51255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Формат обучения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Очный с применением ДОТ и ЭО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B82EFC-B3CC-47F0-8F8B-756CCED8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369" y="96995"/>
            <a:ext cx="2057400" cy="1395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768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4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9" name="Google Shape;141;p4">
            <a:extLst>
              <a:ext uri="{FF2B5EF4-FFF2-40B4-BE49-F238E27FC236}">
                <a16:creationId xmlns:a16="http://schemas.microsoft.com/office/drawing/2014/main" id="{13EA0E18-B346-4217-AC82-D14F490770D7}"/>
              </a:ext>
            </a:extLst>
          </p:cNvPr>
          <p:cNvSpPr/>
          <p:nvPr/>
        </p:nvSpPr>
        <p:spPr>
          <a:xfrm>
            <a:off x="5668347" y="1557846"/>
            <a:ext cx="6388422" cy="489061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E0DEF-3BC7-43A0-856D-AB0290CBCC9C}"/>
              </a:ext>
            </a:extLst>
          </p:cNvPr>
          <p:cNvSpPr txBox="1"/>
          <p:nvPr/>
        </p:nvSpPr>
        <p:spPr>
          <a:xfrm>
            <a:off x="5934167" y="1594649"/>
            <a:ext cx="6172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Разработка образовательных робототехнических комплексов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Научитесь разрабатывать алгоритмы управления роботом, программировать контроллеры, настраивать датчики, сенсоры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механизмы, а также системы навигации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движения робота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Приобретете навыки обработки данных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 камер и обучения робота распознаванию объектов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kern="0" dirty="0">
              <a:solidFill>
                <a:schemeClr val="bg1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285750" indent="-285750" defTabSz="914400"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Научитесь применять средства языков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Scratch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и Python для программирования образовательных робототехнических комплексов и приложений к ним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57F862B5-E530-4F72-93F6-929D8B4B2FAD}"/>
              </a:ext>
            </a:extLst>
          </p:cNvPr>
          <p:cNvSpPr/>
          <p:nvPr/>
        </p:nvSpPr>
        <p:spPr>
          <a:xfrm>
            <a:off x="281928" y="1557846"/>
            <a:ext cx="5184272" cy="4846220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1F967B-A9B1-4D9A-8324-780841CA26D3}"/>
              </a:ext>
            </a:extLst>
          </p:cNvPr>
          <p:cNvSpPr txBox="1"/>
          <p:nvPr/>
        </p:nvSpPr>
        <p:spPr>
          <a:xfrm>
            <a:off x="447870" y="1605761"/>
            <a:ext cx="46480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Программирование на языке Python в прикладной психологии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Освоите способы регистрации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обработки электрофизиологических сигналов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Познакомитесь с методами интеллектуального анализа данных, машинного обучения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построения нейронных сетей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для электрофизиологических показателей: ЭЭГ, ЭКГ, КГР,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электромиограмма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дыхание, пульс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141;p4">
            <a:extLst>
              <a:ext uri="{FF2B5EF4-FFF2-40B4-BE49-F238E27FC236}">
                <a16:creationId xmlns:a16="http://schemas.microsoft.com/office/drawing/2014/main" id="{606C5A17-AF1E-41B0-8AC8-34654128C8FA}"/>
              </a:ext>
            </a:extLst>
          </p:cNvPr>
          <p:cNvSpPr/>
          <p:nvPr/>
        </p:nvSpPr>
        <p:spPr>
          <a:xfrm>
            <a:off x="3555740" y="205525"/>
            <a:ext cx="5198707" cy="883916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4145595" y="367143"/>
            <a:ext cx="431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Чему вы научитесь</a:t>
            </a:r>
            <a:endParaRPr lang="ru-RU" sz="280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7FFB0C5-C144-455A-87DA-80C93C6E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369" y="96995"/>
            <a:ext cx="2057400" cy="1395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476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9" name="Google Shape;142;p4">
            <a:extLst>
              <a:ext uri="{FF2B5EF4-FFF2-40B4-BE49-F238E27FC236}">
                <a16:creationId xmlns:a16="http://schemas.microsoft.com/office/drawing/2014/main" id="{F52B717D-C5EC-42CE-90E8-4DD95040AB84}"/>
              </a:ext>
            </a:extLst>
          </p:cNvPr>
          <p:cNvSpPr/>
          <p:nvPr/>
        </p:nvSpPr>
        <p:spPr>
          <a:xfrm>
            <a:off x="627609" y="2888491"/>
            <a:ext cx="11117863" cy="9048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Google Shape;142;p4">
            <a:extLst>
              <a:ext uri="{FF2B5EF4-FFF2-40B4-BE49-F238E27FC236}">
                <a16:creationId xmlns:a16="http://schemas.microsoft.com/office/drawing/2014/main" id="{8B6D0B6B-8F93-413C-B015-5813E006C447}"/>
              </a:ext>
            </a:extLst>
          </p:cNvPr>
          <p:cNvSpPr/>
          <p:nvPr/>
        </p:nvSpPr>
        <p:spPr>
          <a:xfrm>
            <a:off x="627609" y="4823793"/>
            <a:ext cx="11117863" cy="60101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6104E-000A-4AC7-9B34-8BF3C90CF30A}"/>
              </a:ext>
            </a:extLst>
          </p:cNvPr>
          <p:cNvSpPr txBox="1"/>
          <p:nvPr/>
        </p:nvSpPr>
        <p:spPr>
          <a:xfrm>
            <a:off x="868523" y="4865708"/>
            <a:ext cx="10454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4.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Демонстрационный экзамен (16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543FC-391F-49EB-9B31-69C1313288F6}"/>
              </a:ext>
            </a:extLst>
          </p:cNvPr>
          <p:cNvSpPr txBox="1"/>
          <p:nvPr/>
        </p:nvSpPr>
        <p:spPr>
          <a:xfrm>
            <a:off x="893068" y="2888491"/>
            <a:ext cx="1067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2.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Прикладное программное обеспечение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для решения задач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нейронаук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и робототехники (144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42;p4">
            <a:extLst>
              <a:ext uri="{FF2B5EF4-FFF2-40B4-BE49-F238E27FC236}">
                <a16:creationId xmlns:a16="http://schemas.microsoft.com/office/drawing/2014/main" id="{DED1D750-A774-42BF-966C-9E66E44F41E0}"/>
              </a:ext>
            </a:extLst>
          </p:cNvPr>
          <p:cNvSpPr/>
          <p:nvPr/>
        </p:nvSpPr>
        <p:spPr>
          <a:xfrm>
            <a:off x="627609" y="4008040"/>
            <a:ext cx="11117863" cy="60101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B9F30-6AB2-4321-8B9B-561DF6814F85}"/>
              </a:ext>
            </a:extLst>
          </p:cNvPr>
          <p:cNvSpPr txBox="1"/>
          <p:nvPr/>
        </p:nvSpPr>
        <p:spPr>
          <a:xfrm>
            <a:off x="898848" y="4098938"/>
            <a:ext cx="11293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3.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Практика (20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41;p4">
            <a:extLst>
              <a:ext uri="{FF2B5EF4-FFF2-40B4-BE49-F238E27FC236}">
                <a16:creationId xmlns:a16="http://schemas.microsoft.com/office/drawing/2014/main" id="{E9E8179C-2729-4677-8D5E-00AD4EB553E7}"/>
              </a:ext>
            </a:extLst>
          </p:cNvPr>
          <p:cNvSpPr/>
          <p:nvPr/>
        </p:nvSpPr>
        <p:spPr>
          <a:xfrm>
            <a:off x="4283218" y="392856"/>
            <a:ext cx="3601150" cy="600435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4484408" y="462388"/>
            <a:ext cx="4667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курса</a:t>
            </a:r>
          </a:p>
        </p:txBody>
      </p:sp>
      <p:sp>
        <p:nvSpPr>
          <p:cNvPr id="26" name="Google Shape;142;p4">
            <a:extLst>
              <a:ext uri="{FF2B5EF4-FFF2-40B4-BE49-F238E27FC236}">
                <a16:creationId xmlns:a16="http://schemas.microsoft.com/office/drawing/2014/main" id="{4094D715-374C-491B-B69B-A0D9FE144A2B}"/>
              </a:ext>
            </a:extLst>
          </p:cNvPr>
          <p:cNvSpPr/>
          <p:nvPr/>
        </p:nvSpPr>
        <p:spPr>
          <a:xfrm>
            <a:off x="627609" y="1770147"/>
            <a:ext cx="11117863" cy="9048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C0B1E-A7C3-479B-B69A-2912140D1E9B}"/>
              </a:ext>
            </a:extLst>
          </p:cNvPr>
          <p:cNvSpPr txBox="1"/>
          <p:nvPr/>
        </p:nvSpPr>
        <p:spPr>
          <a:xfrm>
            <a:off x="898849" y="1820209"/>
            <a:ext cx="10454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1.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Технологии разработки программного обеспечения (72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42;p4">
            <a:extLst>
              <a:ext uri="{FF2B5EF4-FFF2-40B4-BE49-F238E27FC236}">
                <a16:creationId xmlns:a16="http://schemas.microsoft.com/office/drawing/2014/main" id="{F7E3E981-BF67-4193-A768-E7B4DD197375}"/>
              </a:ext>
            </a:extLst>
          </p:cNvPr>
          <p:cNvSpPr/>
          <p:nvPr/>
        </p:nvSpPr>
        <p:spPr>
          <a:xfrm>
            <a:off x="539964" y="5634191"/>
            <a:ext cx="11293151" cy="8970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Предусмотрен обязательный входной, промежуточный и выходной ассесмент – независимая оценка компетенций на платформе АНО ВО «Университет Иннополис»</a:t>
            </a:r>
            <a:endParaRPr sz="1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251A098-3F30-4C3B-924B-2EFE3362F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369" y="96995"/>
            <a:ext cx="2057400" cy="1395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235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89613" cy="691495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289613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47470"/>
            <a:ext cx="6293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CFEAF-DD71-4188-8809-18CED39CF904}"/>
              </a:ext>
            </a:extLst>
          </p:cNvPr>
          <p:cNvSpPr txBox="1"/>
          <p:nvPr/>
        </p:nvSpPr>
        <p:spPr>
          <a:xfrm>
            <a:off x="9589536" y="656351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9C7483-5648-4FB1-8854-6E66B5563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86" y="1527635"/>
            <a:ext cx="11499056" cy="48610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7C824-7BDB-49DA-A3F4-391BC1F65C1B}"/>
              </a:ext>
            </a:extLst>
          </p:cNvPr>
          <p:cNvSpPr txBox="1"/>
          <p:nvPr/>
        </p:nvSpPr>
        <p:spPr>
          <a:xfrm>
            <a:off x="484094" y="1425788"/>
            <a:ext cx="111969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В соответствии с профессиональным стандартом «Программист» выпускник ДПП будет готов к выполнению трудовой деятельности в области </a:t>
            </a:r>
            <a:b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«06. Связь, информационные и коммуникационные технологии»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, </a:t>
            </a:r>
            <a:b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вид профессиональной деятельности – 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«06.001. Разработка программного обеспечения»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, предполагающей выполнение трудовых функций: 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Формализация и алгоритмизация поставленных задач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Написание программного кода с использованием языков программирования, определения и манипулирования данными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Оформление программного кода в соответствии с установленными требованиями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Уточнение «в области образования» означает выраженную отраслевую направленность Программ</a:t>
            </a:r>
          </a:p>
        </p:txBody>
      </p:sp>
      <p:sp>
        <p:nvSpPr>
          <p:cNvPr id="18" name="Google Shape;141;p4">
            <a:extLst>
              <a:ext uri="{FF2B5EF4-FFF2-40B4-BE49-F238E27FC236}">
                <a16:creationId xmlns:a16="http://schemas.microsoft.com/office/drawing/2014/main" id="{E6E2FB7C-3E98-44E7-A858-9AB5130B62BA}"/>
              </a:ext>
            </a:extLst>
          </p:cNvPr>
          <p:cNvSpPr/>
          <p:nvPr/>
        </p:nvSpPr>
        <p:spPr>
          <a:xfrm>
            <a:off x="3688306" y="328277"/>
            <a:ext cx="5493017" cy="815751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4F2C9F-7566-411A-B007-B733471B0134}"/>
              </a:ext>
            </a:extLst>
          </p:cNvPr>
          <p:cNvSpPr txBox="1"/>
          <p:nvPr/>
        </p:nvSpPr>
        <p:spPr>
          <a:xfrm>
            <a:off x="2295712" y="347825"/>
            <a:ext cx="8357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Квалификация «Программист» 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3766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89613" cy="691495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289613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47470"/>
            <a:ext cx="6293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CFEAF-DD71-4188-8809-18CED39CF904}"/>
              </a:ext>
            </a:extLst>
          </p:cNvPr>
          <p:cNvSpPr txBox="1"/>
          <p:nvPr/>
        </p:nvSpPr>
        <p:spPr>
          <a:xfrm>
            <a:off x="9589536" y="656351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1" name="Google Shape;141;p4">
            <a:extLst>
              <a:ext uri="{FF2B5EF4-FFF2-40B4-BE49-F238E27FC236}">
                <a16:creationId xmlns:a16="http://schemas.microsoft.com/office/drawing/2014/main" id="{4FA83E28-A958-4929-A629-D1B4B777180E}"/>
              </a:ext>
            </a:extLst>
          </p:cNvPr>
          <p:cNvSpPr/>
          <p:nvPr/>
        </p:nvSpPr>
        <p:spPr>
          <a:xfrm>
            <a:off x="543312" y="1690688"/>
            <a:ext cx="11202988" cy="467735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Ждем на обучение студентов </a:t>
            </a: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МГППУ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очной и очно-заочной форм обучения, обучающихся по образовательным программам, не относящимся </a:t>
            </a:r>
            <a:b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к </a:t>
            </a: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ИТ-сфере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(2-4 курсе бакалавриата, 2-5 курсе специалитета, 1-2 курсе магистратуры)</a:t>
            </a:r>
          </a:p>
          <a:p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defTabSz="914400">
              <a:buClr>
                <a:srgbClr val="C7FF22"/>
              </a:buClr>
              <a:buSzPts val="4800"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</a:t>
            </a:r>
            <a:r>
              <a:rPr lang="ru-RU" sz="2000" kern="0" dirty="0">
                <a:solidFill>
                  <a:prstClr val="white"/>
                </a:solidFill>
                <a:latin typeface="Montserrat"/>
                <a:ea typeface="Montserrat"/>
                <a:cs typeface="Montserrat"/>
                <a:sym typeface="Montserrat"/>
              </a:rPr>
              <a:t>граммы адресованы с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тудентам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направлений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37.00.00 «Психологические науки» и 44.00.00 «Образование и педагогические науки»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, будут также интересны и полезны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дл</a:t>
            </a:r>
            <a:r>
              <a:rPr lang="ru-RU" sz="2000" kern="0" dirty="0">
                <a:solidFill>
                  <a:prstClr val="white"/>
                </a:solidFill>
                <a:latin typeface="Montserrat"/>
                <a:ea typeface="Montserrat"/>
                <a:cs typeface="Montserrat"/>
                <a:sym typeface="Montserrat"/>
              </a:rPr>
              <a:t>я направлений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39.04.02 «Социальная работа», </a:t>
            </a:r>
            <a:b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39.04.03 «Организация работы с молодежью», 38.04.04 «Государственное </a:t>
            </a:r>
            <a:b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муниципальное управление», 45.04.02 «Лингвистика»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41;p4">
            <a:extLst>
              <a:ext uri="{FF2B5EF4-FFF2-40B4-BE49-F238E27FC236}">
                <a16:creationId xmlns:a16="http://schemas.microsoft.com/office/drawing/2014/main" id="{A5F42DB4-FCD7-4DB2-B5CB-BA4A269EDB6C}"/>
              </a:ext>
            </a:extLst>
          </p:cNvPr>
          <p:cNvSpPr/>
          <p:nvPr/>
        </p:nvSpPr>
        <p:spPr>
          <a:xfrm>
            <a:off x="2849675" y="578498"/>
            <a:ext cx="6492649" cy="932761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ПРИГЛАШАЕМ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21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956"/>
            <a:ext cx="12289613" cy="6914956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289613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47470"/>
            <a:ext cx="6293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mgppu.ru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CFEAF-DD71-4188-8809-18CED39CF904}"/>
              </a:ext>
            </a:extLst>
          </p:cNvPr>
          <p:cNvSpPr txBox="1"/>
          <p:nvPr/>
        </p:nvSpPr>
        <p:spPr>
          <a:xfrm>
            <a:off x="9589536" y="656351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4231E-1E2D-4E70-9243-8DA2CA49865D}"/>
              </a:ext>
            </a:extLst>
          </p:cNvPr>
          <p:cNvSpPr txBox="1"/>
          <p:nvPr/>
        </p:nvSpPr>
        <p:spPr>
          <a:xfrm>
            <a:off x="1238974" y="1422400"/>
            <a:ext cx="99174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  <a:sym typeface="Montserrat"/>
              </a:rPr>
              <a:t>Подача заявок на обучение: </a:t>
            </a:r>
            <a:r>
              <a:rPr lang="ru-RU" sz="2000" dirty="0">
                <a:latin typeface="Montserrat" panose="00000500000000000000" pitchFamily="2" charset="-52"/>
                <a:sym typeface="Montserrat"/>
                <a:hlinkClick r:id="rId5"/>
              </a:rPr>
              <a:t>https://digital-department.mgppu.ru</a:t>
            </a:r>
            <a:r>
              <a:rPr lang="ru-RU" sz="2000" dirty="0" smtClean="0">
                <a:latin typeface="Montserrat" panose="00000500000000000000" pitchFamily="2" charset="-52"/>
                <a:sym typeface="Montserrat"/>
                <a:hlinkClick r:id="rId5"/>
              </a:rPr>
              <a:t>/</a:t>
            </a:r>
            <a:endParaRPr lang="ru-RU" sz="2000" dirty="0" smtClean="0">
              <a:latin typeface="Montserrat" panose="00000500000000000000" pitchFamily="2" charset="-52"/>
              <a:sym typeface="Montserrat"/>
            </a:endParaRPr>
          </a:p>
          <a:p>
            <a:endParaRPr lang="ru-RU" sz="2000" dirty="0" smtClean="0">
              <a:latin typeface="Montserrat" panose="00000500000000000000" pitchFamily="2" charset="-52"/>
            </a:endParaRPr>
          </a:p>
          <a:p>
            <a:r>
              <a:rPr lang="ru-RU" sz="2000" b="1" dirty="0">
                <a:latin typeface="Montserrat" panose="00000500000000000000" pitchFamily="2" charset="-52"/>
              </a:rPr>
              <a:t>Почта </a:t>
            </a:r>
            <a:r>
              <a:rPr lang="ru-RU" sz="2000" b="1" dirty="0">
                <a:latin typeface="Montserrat" panose="00000500000000000000" pitchFamily="2" charset="-52"/>
              </a:rPr>
              <a:t>Цифровой кафедры МГППУ: </a:t>
            </a:r>
            <a:r>
              <a:rPr lang="en-US" sz="2000" dirty="0" smtClean="0">
                <a:latin typeface="Montserrat" panose="00000500000000000000" pitchFamily="2" charset="-52"/>
                <a:hlinkClick r:id="rId6"/>
              </a:rPr>
              <a:t>digit</a:t>
            </a:r>
            <a:r>
              <a:rPr lang="ru-RU" sz="2000" dirty="0" smtClean="0">
                <a:latin typeface="Montserrat" panose="00000500000000000000" pitchFamily="2" charset="-52"/>
                <a:hlinkClick r:id="rId6"/>
              </a:rPr>
              <a:t>_</a:t>
            </a:r>
            <a:r>
              <a:rPr lang="en-US" sz="2000" dirty="0" smtClean="0">
                <a:latin typeface="Montserrat" panose="00000500000000000000" pitchFamily="2" charset="-52"/>
                <a:hlinkClick r:id="rId6"/>
              </a:rPr>
              <a:t>edu@mgppu.ru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b="1" dirty="0" smtClean="0">
              <a:latin typeface="Montserrat" panose="00000500000000000000" pitchFamily="2" charset="-52"/>
              <a:sym typeface="Montserrat"/>
            </a:endParaRPr>
          </a:p>
          <a:p>
            <a:endParaRPr lang="ru-RU" sz="2000" b="1" dirty="0">
              <a:latin typeface="Montserrat" panose="00000500000000000000" pitchFamily="2" charset="-52"/>
              <a:sym typeface="Montserrat"/>
            </a:endParaRPr>
          </a:p>
          <a:p>
            <a:r>
              <a:rPr lang="ru-RU" sz="2000" b="1" dirty="0" smtClean="0">
                <a:latin typeface="Montserrat" panose="00000500000000000000" pitchFamily="2" charset="-52"/>
              </a:rPr>
              <a:t>Контакты</a:t>
            </a:r>
            <a:r>
              <a:rPr lang="ru-RU" sz="2000" b="1" dirty="0">
                <a:latin typeface="Montserrat" panose="00000500000000000000" pitchFamily="2" charset="-52"/>
              </a:rPr>
              <a:t>: </a:t>
            </a:r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b="1" dirty="0">
                <a:latin typeface="Montserrat" panose="00000500000000000000" pitchFamily="2" charset="-52"/>
              </a:rPr>
              <a:t>Назарян Микаел Каренович</a:t>
            </a:r>
            <a:r>
              <a:rPr lang="ru-RU" sz="2000" dirty="0">
                <a:latin typeface="Montserrat" panose="00000500000000000000" pitchFamily="2" charset="-52"/>
              </a:rPr>
              <a:t>, 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Менеджер Центра «Проектный офис программы развития Университета» ФГБОУ ВО МГППУ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Почта: </a:t>
            </a:r>
            <a:r>
              <a:rPr lang="en-US" sz="2000" dirty="0">
                <a:latin typeface="Montserrat" panose="00000500000000000000" pitchFamily="2" charset="-52"/>
              </a:rPr>
              <a:t>nazaryanmk@mgppu.ru</a:t>
            </a:r>
          </a:p>
          <a:p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2000" dirty="0">
              <a:solidFill>
                <a:schemeClr val="bg1"/>
              </a:solidFill>
              <a:latin typeface="Montserrat" panose="00000500000000000000" pitchFamily="2" charset="-52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979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293EDA-D578-453F-BE1C-9CE43A63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446" y="2768829"/>
            <a:ext cx="3212948" cy="2065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6203A1-0A21-44EB-AF0B-0304C066A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626" y="2768829"/>
            <a:ext cx="3044914" cy="2065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2D8EB-A706-4D85-8594-99E2D0E43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60" y="2768830"/>
            <a:ext cx="3044914" cy="2065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238312" y="5012852"/>
            <a:ext cx="42537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effectLst/>
                <a:latin typeface="Montserrat" panose="00000500000000000000" pitchFamily="2" charset="-52"/>
              </a:rPr>
              <a:t>«Средства программной разработки для решения задач в психологии                 и образовании»</a:t>
            </a:r>
            <a:endParaRPr lang="ru-RU" sz="2000" i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AD1C9-4720-42FD-84B6-B229D81281B1}"/>
              </a:ext>
            </a:extLst>
          </p:cNvPr>
          <p:cNvSpPr txBox="1"/>
          <p:nvPr/>
        </p:nvSpPr>
        <p:spPr>
          <a:xfrm>
            <a:off x="4165833" y="5047126"/>
            <a:ext cx="41662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effectLst/>
                <a:latin typeface="Montserrat" panose="00000500000000000000" pitchFamily="2" charset="-52"/>
              </a:rPr>
              <a:t>«Искусственный интеллект </a:t>
            </a:r>
          </a:p>
          <a:p>
            <a:pPr algn="l"/>
            <a:r>
              <a:rPr lang="ru-RU" sz="2000" b="1" i="0" dirty="0">
                <a:effectLst/>
                <a:latin typeface="Montserrat" panose="00000500000000000000" pitchFamily="2" charset="-52"/>
              </a:rPr>
              <a:t>в психологии                           и образовании»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90D914-600F-42F9-8A4A-FBDC2D4D05CF}"/>
              </a:ext>
            </a:extLst>
          </p:cNvPr>
          <p:cNvSpPr txBox="1"/>
          <p:nvPr/>
        </p:nvSpPr>
        <p:spPr>
          <a:xfrm>
            <a:off x="8369194" y="5026528"/>
            <a:ext cx="39763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effectLst/>
                <a:latin typeface="Montserrat" panose="00000500000000000000" pitchFamily="2" charset="-52"/>
              </a:rPr>
              <a:t>«Решение прикладных задач </a:t>
            </a:r>
            <a:r>
              <a:rPr lang="ru-RU" sz="2000" b="1" i="0" dirty="0" err="1">
                <a:effectLst/>
                <a:latin typeface="Montserrat" panose="00000500000000000000" pitchFamily="2" charset="-52"/>
              </a:rPr>
              <a:t>нейронаук</a:t>
            </a:r>
            <a:r>
              <a:rPr lang="ru-RU" sz="2000" b="1" i="0" dirty="0">
                <a:effectLst/>
                <a:latin typeface="Montserrat" panose="00000500000000000000" pitchFamily="2" charset="-52"/>
              </a:rPr>
              <a:t>                  и робототехники средствами Python»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7D8588-5B5A-4E31-84E9-48B893A1563F}"/>
              </a:ext>
            </a:extLst>
          </p:cNvPr>
          <p:cNvSpPr txBox="1"/>
          <p:nvPr/>
        </p:nvSpPr>
        <p:spPr>
          <a:xfrm>
            <a:off x="2348487" y="801930"/>
            <a:ext cx="76328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>
              <a:buClr>
                <a:srgbClr val="C7FF22"/>
              </a:buClr>
              <a:buSzPts val="4800"/>
              <a:defRPr/>
            </a:pPr>
            <a:r>
              <a:rPr kumimoji="0" lang="ru-RU" sz="20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Кафедра «Цифровое образование» ФГБОУ ВО МГППУ </a:t>
            </a:r>
            <a:r>
              <a:rPr lang="en-US" sz="2000" b="1" kern="0" dirty="0"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https://digital-department.mgppu.ru</a:t>
            </a:r>
            <a:r>
              <a:rPr lang="en-US" sz="2000" b="1" kern="0" dirty="0" smtClean="0">
                <a:latin typeface="Montserrat"/>
                <a:ea typeface="Montserrat"/>
                <a:cs typeface="Montserrat"/>
                <a:sym typeface="Montserrat"/>
                <a:hlinkClick r:id="rId7"/>
              </a:rPr>
              <a:t>/</a:t>
            </a:r>
            <a:r>
              <a:rPr lang="ru-RU" sz="2000" b="1" kern="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ru-RU" sz="2000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приглашает </a:t>
            </a:r>
            <a:r>
              <a:rPr kumimoji="0" lang="ru-RU" sz="20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студентов </a:t>
            </a:r>
            <a:r>
              <a:rPr kumimoji="0" lang="ru-RU" sz="2000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kumimoji="0" lang="ru-RU" sz="20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обучение по </a:t>
            </a:r>
            <a:r>
              <a:rPr kumimoji="0" lang="ru-RU" sz="2000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дополнительным профессиональным</a:t>
            </a:r>
            <a:r>
              <a:rPr kumimoji="0" lang="ru-RU" sz="2000" b="1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ru-RU" sz="2000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программам </a:t>
            </a:r>
            <a:r>
              <a:rPr kumimoji="0" lang="ru-RU" sz="20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профессиональной переподготовки      </a:t>
            </a:r>
            <a:r>
              <a:rPr kumimoji="0" lang="ru-RU" sz="2000" b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ИТ-профиля </a:t>
            </a:r>
            <a:r>
              <a:rPr kumimoji="0" lang="ru-RU" sz="20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(ДПП ПП):</a:t>
            </a:r>
          </a:p>
        </p:txBody>
      </p:sp>
    </p:spTree>
    <p:extLst>
      <p:ext uri="{BB962C8B-B14F-4D97-AF65-F5344CB8AC3E}">
        <p14:creationId xmlns:p14="http://schemas.microsoft.com/office/powerpoint/2010/main" val="2367918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2" name="Google Shape;141;p4">
            <a:extLst>
              <a:ext uri="{FF2B5EF4-FFF2-40B4-BE49-F238E27FC236}">
                <a16:creationId xmlns:a16="http://schemas.microsoft.com/office/drawing/2014/main" id="{4B82167B-BA7C-45B0-B616-721F446DCC9A}"/>
              </a:ext>
            </a:extLst>
          </p:cNvPr>
          <p:cNvSpPr/>
          <p:nvPr/>
        </p:nvSpPr>
        <p:spPr>
          <a:xfrm>
            <a:off x="1290734" y="2165565"/>
            <a:ext cx="9610530" cy="2994264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B998C9-375C-4952-A4D3-ECAC3D317AF6}"/>
              </a:ext>
            </a:extLst>
          </p:cNvPr>
          <p:cNvSpPr txBox="1"/>
          <p:nvPr/>
        </p:nvSpPr>
        <p:spPr>
          <a:xfrm>
            <a:off x="1414362" y="2285150"/>
            <a:ext cx="93632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Montserrat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Цифровая трансформация и внедрение </a:t>
            </a: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современных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информационно-коммуникационных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технологий в сферу психологии, образования, психолого-педагогических исследований – это современный устойчивый </a:t>
            </a: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международный </a:t>
            </a: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тренд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Montserrat"/>
              <a:buNone/>
              <a:tabLst/>
              <a:defRPr/>
            </a:pPr>
            <a:endParaRPr lang="ru-RU" sz="2400" b="1" kern="0" dirty="0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Montserrat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Мы ждем вас на наших программах!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Montserrat"/>
              <a:buNone/>
              <a:tabLst/>
              <a:defRPr/>
            </a:pPr>
            <a:endParaRPr lang="ru-RU" sz="2400" b="1" kern="0" dirty="0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Montserrat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335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24" name="Google Shape;141;p4">
            <a:extLst>
              <a:ext uri="{FF2B5EF4-FFF2-40B4-BE49-F238E27FC236}">
                <a16:creationId xmlns:a16="http://schemas.microsoft.com/office/drawing/2014/main" id="{0CC1F1AC-F891-4E01-A428-DE3522308CD1}"/>
              </a:ext>
            </a:extLst>
          </p:cNvPr>
          <p:cNvSpPr/>
          <p:nvPr/>
        </p:nvSpPr>
        <p:spPr>
          <a:xfrm>
            <a:off x="1834042" y="1328997"/>
            <a:ext cx="8546460" cy="513890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C0B1E-A7C3-479B-B69A-2912140D1E9B}"/>
              </a:ext>
            </a:extLst>
          </p:cNvPr>
          <p:cNvSpPr txBox="1"/>
          <p:nvPr/>
        </p:nvSpPr>
        <p:spPr>
          <a:xfrm>
            <a:off x="2224376" y="1575166"/>
            <a:ext cx="776579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kern="0" dirty="0">
                <a:solidFill>
                  <a:prstClr val="white"/>
                </a:solidFill>
                <a:latin typeface="Montserrat"/>
                <a:ea typeface="Montserrat"/>
                <a:cs typeface="Montserrat"/>
                <a:sym typeface="Montserrat"/>
              </a:rPr>
              <a:t>подходят о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бучающимся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по основным образовательным программам,                         не отнесенным к ИТ-сфере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включают изучение языка программирования Python и его применение к прикладным задачам различной специфики целевой отрасли «Образование и наука»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sz="2400" kern="0" dirty="0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sz="2400" kern="0" dirty="0">
                <a:solidFill>
                  <a:prstClr val="white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озволяют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получить новую квалификацию «Программист» в области образования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sz="2400" kern="0" dirty="0">
              <a:solidFill>
                <a:prstClr val="whit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41;p4">
            <a:extLst>
              <a:ext uri="{FF2B5EF4-FFF2-40B4-BE49-F238E27FC236}">
                <a16:creationId xmlns:a16="http://schemas.microsoft.com/office/drawing/2014/main" id="{1110CE92-DEBD-4054-8FF6-8606E33685D8}"/>
              </a:ext>
            </a:extLst>
          </p:cNvPr>
          <p:cNvSpPr/>
          <p:nvPr/>
        </p:nvSpPr>
        <p:spPr>
          <a:xfrm>
            <a:off x="3648269" y="224414"/>
            <a:ext cx="5198707" cy="704622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4004779" y="308169"/>
            <a:ext cx="4842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Наши программы ДПП ПП</a:t>
            </a:r>
          </a:p>
        </p:txBody>
      </p:sp>
    </p:spTree>
    <p:extLst>
      <p:ext uri="{BB962C8B-B14F-4D97-AF65-F5344CB8AC3E}">
        <p14:creationId xmlns:p14="http://schemas.microsoft.com/office/powerpoint/2010/main" val="245808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291D01-94C1-46E9-998B-F0DFFF6EB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9" b="11523"/>
          <a:stretch/>
        </p:blipFill>
        <p:spPr>
          <a:xfrm>
            <a:off x="452184" y="1669077"/>
            <a:ext cx="5127521" cy="457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DA35396E-3DF6-4E1B-8393-92874C7DB42B}"/>
              </a:ext>
            </a:extLst>
          </p:cNvPr>
          <p:cNvSpPr/>
          <p:nvPr/>
        </p:nvSpPr>
        <p:spPr>
          <a:xfrm>
            <a:off x="5089232" y="3173290"/>
            <a:ext cx="6525886" cy="702824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На бесплатной основе</a:t>
            </a:r>
          </a:p>
        </p:txBody>
      </p:sp>
      <p:sp>
        <p:nvSpPr>
          <p:cNvPr id="30" name="Google Shape;141;p4">
            <a:extLst>
              <a:ext uri="{FF2B5EF4-FFF2-40B4-BE49-F238E27FC236}">
                <a16:creationId xmlns:a16="http://schemas.microsoft.com/office/drawing/2014/main" id="{BE56FAD4-403F-4C17-ACC9-729FFF3C32B4}"/>
              </a:ext>
            </a:extLst>
          </p:cNvPr>
          <p:cNvSpPr/>
          <p:nvPr/>
        </p:nvSpPr>
        <p:spPr>
          <a:xfrm>
            <a:off x="2868055" y="200358"/>
            <a:ext cx="6492649" cy="1292240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Обучение на Цифровой кафедре МГППУ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1" name="Google Shape;141;p4">
            <a:extLst>
              <a:ext uri="{FF2B5EF4-FFF2-40B4-BE49-F238E27FC236}">
                <a16:creationId xmlns:a16="http://schemas.microsoft.com/office/drawing/2014/main" id="{B738703B-8C55-48E7-99C7-1AD8A8403CF1}"/>
              </a:ext>
            </a:extLst>
          </p:cNvPr>
          <p:cNvSpPr/>
          <p:nvPr/>
        </p:nvSpPr>
        <p:spPr>
          <a:xfrm>
            <a:off x="5089232" y="1784659"/>
            <a:ext cx="6525886" cy="1146115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Параллельно с обучением по основной образовательной программе (ОПОП)</a:t>
            </a:r>
            <a:endParaRPr sz="2000" dirty="0">
              <a:solidFill>
                <a:schemeClr val="bg1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32" name="Google Shape;141;p4">
            <a:extLst>
              <a:ext uri="{FF2B5EF4-FFF2-40B4-BE49-F238E27FC236}">
                <a16:creationId xmlns:a16="http://schemas.microsoft.com/office/drawing/2014/main" id="{5A193CDF-A92B-4CF6-80AA-3303618214C3}"/>
              </a:ext>
            </a:extLst>
          </p:cNvPr>
          <p:cNvSpPr/>
          <p:nvPr/>
        </p:nvSpPr>
        <p:spPr>
          <a:xfrm>
            <a:off x="5081706" y="4088333"/>
            <a:ext cx="6533412" cy="242651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defRPr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С применением дистанционных образовательных технологий и электронного обучения (ДОТ и ЭО), в том числе с помощью платформ ВКС и электронных учебных курсов (ЭУК) в единой электронной информационно-образовательной среде (ЭИОС) МГППУ</a:t>
            </a:r>
          </a:p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8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62D8EB-A706-4D85-8594-99E2D0E43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27" y="2015085"/>
            <a:ext cx="5748008" cy="389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Google Shape;141;p4">
            <a:extLst>
              <a:ext uri="{FF2B5EF4-FFF2-40B4-BE49-F238E27FC236}">
                <a16:creationId xmlns:a16="http://schemas.microsoft.com/office/drawing/2014/main" id="{F061AB0B-DFCF-4E0C-A097-65E4138CD4F7}"/>
              </a:ext>
            </a:extLst>
          </p:cNvPr>
          <p:cNvSpPr/>
          <p:nvPr/>
        </p:nvSpPr>
        <p:spPr>
          <a:xfrm>
            <a:off x="297464" y="1740542"/>
            <a:ext cx="5173400" cy="4717348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433072" y="1837122"/>
            <a:ext cx="49021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Программа включает:</a:t>
            </a:r>
          </a:p>
          <a:p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С</a:t>
            </a: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оздание алгоритмов </a:t>
            </a:r>
            <a:b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и компьютерных программ, пригодных для практического применения в отрасли «Образование и наука»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Методы моделирования и анализа данных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Изучение цифровых платформ, инструментов и сервисов</a:t>
            </a:r>
            <a:b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Р</a:t>
            </a: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азвитие цифровых компетенций    </a:t>
            </a:r>
            <a:b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 психологии и образовании</a:t>
            </a:r>
          </a:p>
        </p:txBody>
      </p:sp>
      <p:sp>
        <p:nvSpPr>
          <p:cNvPr id="16" name="Google Shape;141;p4">
            <a:extLst>
              <a:ext uri="{FF2B5EF4-FFF2-40B4-BE49-F238E27FC236}">
                <a16:creationId xmlns:a16="http://schemas.microsoft.com/office/drawing/2014/main" id="{7313CBD4-399A-49FA-B285-1DDE555C87F0}"/>
              </a:ext>
            </a:extLst>
          </p:cNvPr>
          <p:cNvSpPr/>
          <p:nvPr/>
        </p:nvSpPr>
        <p:spPr>
          <a:xfrm>
            <a:off x="2980029" y="253875"/>
            <a:ext cx="7112671" cy="132556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A8A5E-7538-46A9-B6E9-BF02684E6C0D}"/>
              </a:ext>
            </a:extLst>
          </p:cNvPr>
          <p:cNvSpPr txBox="1"/>
          <p:nvPr/>
        </p:nvSpPr>
        <p:spPr>
          <a:xfrm>
            <a:off x="2985700" y="319586"/>
            <a:ext cx="710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«Средства программной разработки   для решения задач в психологии              и образовании»</a:t>
            </a:r>
          </a:p>
        </p:txBody>
      </p:sp>
    </p:spTree>
    <p:extLst>
      <p:ext uri="{BB962C8B-B14F-4D97-AF65-F5344CB8AC3E}">
        <p14:creationId xmlns:p14="http://schemas.microsoft.com/office/powerpoint/2010/main" val="405964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DA35396E-3DF6-4E1B-8393-92874C7DB42B}"/>
              </a:ext>
            </a:extLst>
          </p:cNvPr>
          <p:cNvSpPr/>
          <p:nvPr/>
        </p:nvSpPr>
        <p:spPr>
          <a:xfrm>
            <a:off x="696776" y="2292303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AB4AB-54BB-45FB-8F18-0E7B50A241B9}"/>
              </a:ext>
            </a:extLst>
          </p:cNvPr>
          <p:cNvSpPr txBox="1"/>
          <p:nvPr/>
        </p:nvSpPr>
        <p:spPr>
          <a:xfrm>
            <a:off x="61905" y="2345350"/>
            <a:ext cx="631866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Приобретаемая квалификация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«Программист» в области образования</a:t>
            </a:r>
            <a:endParaRPr kumimoji="0" lang="ru-RU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86BFB2-2157-4514-B051-3F692510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583" y="116268"/>
            <a:ext cx="2051045" cy="139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Google Shape;141;p4">
            <a:extLst>
              <a:ext uri="{FF2B5EF4-FFF2-40B4-BE49-F238E27FC236}">
                <a16:creationId xmlns:a16="http://schemas.microsoft.com/office/drawing/2014/main" id="{BE56FAD4-403F-4C17-ACC9-729FFF3C32B4}"/>
              </a:ext>
            </a:extLst>
          </p:cNvPr>
          <p:cNvSpPr/>
          <p:nvPr/>
        </p:nvSpPr>
        <p:spPr>
          <a:xfrm>
            <a:off x="2578812" y="281554"/>
            <a:ext cx="7112671" cy="1325563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180939-83BB-438F-9AD1-58BD5DDC369E}"/>
              </a:ext>
            </a:extLst>
          </p:cNvPr>
          <p:cNvSpPr txBox="1"/>
          <p:nvPr/>
        </p:nvSpPr>
        <p:spPr>
          <a:xfrm>
            <a:off x="2791586" y="334083"/>
            <a:ext cx="6687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ДПП ПП 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«Средства программной разработки для решения задач 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 психологии и образовании»</a:t>
            </a:r>
          </a:p>
        </p:txBody>
      </p:sp>
      <p:sp>
        <p:nvSpPr>
          <p:cNvPr id="31" name="Google Shape;141;p4">
            <a:extLst>
              <a:ext uri="{FF2B5EF4-FFF2-40B4-BE49-F238E27FC236}">
                <a16:creationId xmlns:a16="http://schemas.microsoft.com/office/drawing/2014/main" id="{B738703B-8C55-48E7-99C7-1AD8A8403CF1}"/>
              </a:ext>
            </a:extLst>
          </p:cNvPr>
          <p:cNvSpPr/>
          <p:nvPr/>
        </p:nvSpPr>
        <p:spPr>
          <a:xfrm>
            <a:off x="6387545" y="2282885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6612237" y="2265901"/>
            <a:ext cx="46676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Длительность обучения</a:t>
            </a:r>
          </a:p>
          <a:p>
            <a:pPr algn="just" defTabSz="914400">
              <a:buClr>
                <a:srgbClr val="C7FF22"/>
              </a:buClr>
              <a:buSzPts val="4800"/>
              <a:defRPr/>
            </a:pPr>
            <a:endParaRPr lang="ru-RU" sz="2200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10 месяцев, 252 часа</a:t>
            </a:r>
          </a:p>
        </p:txBody>
      </p:sp>
      <p:sp>
        <p:nvSpPr>
          <p:cNvPr id="32" name="Google Shape;141;p4">
            <a:extLst>
              <a:ext uri="{FF2B5EF4-FFF2-40B4-BE49-F238E27FC236}">
                <a16:creationId xmlns:a16="http://schemas.microsoft.com/office/drawing/2014/main" id="{5A193CDF-A92B-4CF6-80AA-3303618214C3}"/>
              </a:ext>
            </a:extLst>
          </p:cNvPr>
          <p:cNvSpPr/>
          <p:nvPr/>
        </p:nvSpPr>
        <p:spPr>
          <a:xfrm>
            <a:off x="696776" y="4370951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D6B5CD-E4B3-4082-960D-32E8DEECA05F}"/>
              </a:ext>
            </a:extLst>
          </p:cNvPr>
          <p:cNvSpPr txBox="1"/>
          <p:nvPr/>
        </p:nvSpPr>
        <p:spPr>
          <a:xfrm>
            <a:off x="776122" y="4763371"/>
            <a:ext cx="4890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lang="ru-RU" sz="22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Диплом о профессиональной переподготовке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141;p4">
            <a:extLst>
              <a:ext uri="{FF2B5EF4-FFF2-40B4-BE49-F238E27FC236}">
                <a16:creationId xmlns:a16="http://schemas.microsoft.com/office/drawing/2014/main" id="{A4581848-54A0-418C-9531-9D89DCEEA6E4}"/>
              </a:ext>
            </a:extLst>
          </p:cNvPr>
          <p:cNvSpPr/>
          <p:nvPr/>
        </p:nvSpPr>
        <p:spPr>
          <a:xfrm>
            <a:off x="6387545" y="4370950"/>
            <a:ext cx="5125526" cy="1672949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48DB0D-8782-475F-9ADF-F867BBD4E360}"/>
              </a:ext>
            </a:extLst>
          </p:cNvPr>
          <p:cNvSpPr txBox="1"/>
          <p:nvPr/>
        </p:nvSpPr>
        <p:spPr>
          <a:xfrm>
            <a:off x="6387545" y="4594093"/>
            <a:ext cx="51255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Формат обучения</a:t>
            </a:r>
          </a:p>
          <a:p>
            <a:pPr algn="ctr" defTabSz="914400">
              <a:buClr>
                <a:srgbClr val="C7FF22"/>
              </a:buClr>
              <a:buSzPts val="4800"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914400">
              <a:buClr>
                <a:srgbClr val="C7FF22"/>
              </a:buClr>
              <a:buSzPts val="4800"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Очный с применением ДОТ и ЭО</a:t>
            </a:r>
          </a:p>
        </p:txBody>
      </p:sp>
    </p:spTree>
    <p:extLst>
      <p:ext uri="{BB962C8B-B14F-4D97-AF65-F5344CB8AC3E}">
        <p14:creationId xmlns:p14="http://schemas.microsoft.com/office/powerpoint/2010/main" val="287649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9" name="Google Shape;141;p4">
            <a:extLst>
              <a:ext uri="{FF2B5EF4-FFF2-40B4-BE49-F238E27FC236}">
                <a16:creationId xmlns:a16="http://schemas.microsoft.com/office/drawing/2014/main" id="{13EA0E18-B346-4217-AC82-D14F490770D7}"/>
              </a:ext>
            </a:extLst>
          </p:cNvPr>
          <p:cNvSpPr/>
          <p:nvPr/>
        </p:nvSpPr>
        <p:spPr>
          <a:xfrm>
            <a:off x="173103" y="1684522"/>
            <a:ext cx="3758725" cy="4688286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E0DEF-3BC7-43A0-856D-AB0290CBCC9C}"/>
              </a:ext>
            </a:extLst>
          </p:cNvPr>
          <p:cNvSpPr txBox="1"/>
          <p:nvPr/>
        </p:nvSpPr>
        <p:spPr>
          <a:xfrm>
            <a:off x="250525" y="1676818"/>
            <a:ext cx="36776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Программирование               и экосистема Python             в прикладной психологии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зучите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основы языка Python и его стандартные библиотеки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своите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методы разработки и отладки программ, визуализации данных </a:t>
            </a: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статистического моделирования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психолого</a:t>
            </a: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-педагогических исследованиях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1;p4">
            <a:extLst>
              <a:ext uri="{FF2B5EF4-FFF2-40B4-BE49-F238E27FC236}">
                <a16:creationId xmlns:a16="http://schemas.microsoft.com/office/drawing/2014/main" id="{79D1B362-BB12-4039-A40E-07EBB189835B}"/>
              </a:ext>
            </a:extLst>
          </p:cNvPr>
          <p:cNvSpPr/>
          <p:nvPr/>
        </p:nvSpPr>
        <p:spPr>
          <a:xfrm>
            <a:off x="8279559" y="1755936"/>
            <a:ext cx="3779545" cy="4616872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41;p4">
            <a:extLst>
              <a:ext uri="{FF2B5EF4-FFF2-40B4-BE49-F238E27FC236}">
                <a16:creationId xmlns:a16="http://schemas.microsoft.com/office/drawing/2014/main" id="{43BD7B10-344E-4A23-907C-0300D787D779}"/>
              </a:ext>
            </a:extLst>
          </p:cNvPr>
          <p:cNvSpPr/>
          <p:nvPr/>
        </p:nvSpPr>
        <p:spPr>
          <a:xfrm>
            <a:off x="4086335" y="1381537"/>
            <a:ext cx="4035085" cy="4440944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DF522-3E0E-45B1-825E-E40C0A14F761}"/>
              </a:ext>
            </a:extLst>
          </p:cNvPr>
          <p:cNvSpPr txBox="1"/>
          <p:nvPr/>
        </p:nvSpPr>
        <p:spPr>
          <a:xfrm>
            <a:off x="4156705" y="1395057"/>
            <a:ext cx="40564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Анализ массивов данных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Сможете применять программирование                      и стандартные статистические пакеты</a:t>
            </a:r>
            <a:r>
              <a:rPr lang="en-US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(SPSS</a:t>
            </a: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и др.)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для решения профессиональных задач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lang="ru-RU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Познакомитесь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с обработкой массивов данных, </a:t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их анализом, построением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прогностически</a:t>
            </a: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х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 диагностических моделей    в  психологии и образовании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BB36B-AA8E-4185-A15C-9A801C8CF0D4}"/>
              </a:ext>
            </a:extLst>
          </p:cNvPr>
          <p:cNvSpPr txBox="1"/>
          <p:nvPr/>
        </p:nvSpPr>
        <p:spPr>
          <a:xfrm>
            <a:off x="8434604" y="1949055"/>
            <a:ext cx="36909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Цифровые инструменты     и сервисы в психологии     и образовании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tabLst/>
              <a:defRPr/>
            </a:pPr>
            <a:endParaRPr lang="ru-RU" b="1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Освоите современные образовательные технологии в учебном процессе</a:t>
            </a:r>
            <a:endParaRPr lang="ru-RU" kern="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азработаете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электронные учебные курсы в LMS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Moodle</a:t>
            </a: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и образовательные тесты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EA6450-CE66-415A-9CB4-A2341F4D1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583" y="116268"/>
            <a:ext cx="2051045" cy="139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Google Shape;141;p4">
            <a:extLst>
              <a:ext uri="{FF2B5EF4-FFF2-40B4-BE49-F238E27FC236}">
                <a16:creationId xmlns:a16="http://schemas.microsoft.com/office/drawing/2014/main" id="{B4078452-7CB3-4A87-A030-8840CEE2CF44}"/>
              </a:ext>
            </a:extLst>
          </p:cNvPr>
          <p:cNvSpPr/>
          <p:nvPr/>
        </p:nvSpPr>
        <p:spPr>
          <a:xfrm>
            <a:off x="3565610" y="222926"/>
            <a:ext cx="5198707" cy="883916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4145595" y="367143"/>
            <a:ext cx="4311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Чему вы научитесь</a:t>
            </a:r>
            <a:endParaRPr lang="ru-RU" sz="2800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84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9" name="Google Shape;142;p4">
            <a:extLst>
              <a:ext uri="{FF2B5EF4-FFF2-40B4-BE49-F238E27FC236}">
                <a16:creationId xmlns:a16="http://schemas.microsoft.com/office/drawing/2014/main" id="{F52B717D-C5EC-42CE-90E8-4DD95040AB84}"/>
              </a:ext>
            </a:extLst>
          </p:cNvPr>
          <p:cNvSpPr/>
          <p:nvPr/>
        </p:nvSpPr>
        <p:spPr>
          <a:xfrm>
            <a:off x="627609" y="2888491"/>
            <a:ext cx="11117863" cy="9048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Google Shape;142;p4">
            <a:extLst>
              <a:ext uri="{FF2B5EF4-FFF2-40B4-BE49-F238E27FC236}">
                <a16:creationId xmlns:a16="http://schemas.microsoft.com/office/drawing/2014/main" id="{8B6D0B6B-8F93-413C-B015-5813E006C447}"/>
              </a:ext>
            </a:extLst>
          </p:cNvPr>
          <p:cNvSpPr/>
          <p:nvPr/>
        </p:nvSpPr>
        <p:spPr>
          <a:xfrm>
            <a:off x="627609" y="4823793"/>
            <a:ext cx="11117863" cy="60101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6104E-000A-4AC7-9B34-8BF3C90CF30A}"/>
              </a:ext>
            </a:extLst>
          </p:cNvPr>
          <p:cNvSpPr txBox="1"/>
          <p:nvPr/>
        </p:nvSpPr>
        <p:spPr>
          <a:xfrm>
            <a:off x="868523" y="4865708"/>
            <a:ext cx="10454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4.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Демонстрационный экзамен (16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543FC-391F-49EB-9B31-69C1313288F6}"/>
              </a:ext>
            </a:extLst>
          </p:cNvPr>
          <p:cNvSpPr txBox="1"/>
          <p:nvPr/>
        </p:nvSpPr>
        <p:spPr>
          <a:xfrm>
            <a:off x="893068" y="2888491"/>
            <a:ext cx="10671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2.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Прикладное программное обеспечение для решения психологических задач (144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142;p4">
            <a:extLst>
              <a:ext uri="{FF2B5EF4-FFF2-40B4-BE49-F238E27FC236}">
                <a16:creationId xmlns:a16="http://schemas.microsoft.com/office/drawing/2014/main" id="{DED1D750-A774-42BF-966C-9E66E44F41E0}"/>
              </a:ext>
            </a:extLst>
          </p:cNvPr>
          <p:cNvSpPr/>
          <p:nvPr/>
        </p:nvSpPr>
        <p:spPr>
          <a:xfrm>
            <a:off x="627609" y="4008040"/>
            <a:ext cx="11117863" cy="60101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B9F30-6AB2-4321-8B9B-561DF6814F85}"/>
              </a:ext>
            </a:extLst>
          </p:cNvPr>
          <p:cNvSpPr txBox="1"/>
          <p:nvPr/>
        </p:nvSpPr>
        <p:spPr>
          <a:xfrm>
            <a:off x="898848" y="4098938"/>
            <a:ext cx="11293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3.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Практика (20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78F3AE-56AB-4161-9059-9C0EFA683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583" y="116268"/>
            <a:ext cx="2051045" cy="139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Google Shape;141;p4">
            <a:extLst>
              <a:ext uri="{FF2B5EF4-FFF2-40B4-BE49-F238E27FC236}">
                <a16:creationId xmlns:a16="http://schemas.microsoft.com/office/drawing/2014/main" id="{E9E8179C-2729-4677-8D5E-00AD4EB553E7}"/>
              </a:ext>
            </a:extLst>
          </p:cNvPr>
          <p:cNvSpPr/>
          <p:nvPr/>
        </p:nvSpPr>
        <p:spPr>
          <a:xfrm>
            <a:off x="4283218" y="392856"/>
            <a:ext cx="3601150" cy="600435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9CEC57-5D01-4D1F-ABE6-21A41188544D}"/>
              </a:ext>
            </a:extLst>
          </p:cNvPr>
          <p:cNvSpPr txBox="1"/>
          <p:nvPr/>
        </p:nvSpPr>
        <p:spPr>
          <a:xfrm>
            <a:off x="4484408" y="462388"/>
            <a:ext cx="4667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buClr>
                <a:srgbClr val="C7FF22"/>
              </a:buClr>
              <a:buSzPts val="4800"/>
              <a:defRPr/>
            </a:pPr>
            <a:r>
              <a:rPr lang="ru-RU" sz="2400" b="1" kern="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курса</a:t>
            </a:r>
          </a:p>
        </p:txBody>
      </p:sp>
      <p:sp>
        <p:nvSpPr>
          <p:cNvPr id="26" name="Google Shape;142;p4">
            <a:extLst>
              <a:ext uri="{FF2B5EF4-FFF2-40B4-BE49-F238E27FC236}">
                <a16:creationId xmlns:a16="http://schemas.microsoft.com/office/drawing/2014/main" id="{4094D715-374C-491B-B69B-A0D9FE144A2B}"/>
              </a:ext>
            </a:extLst>
          </p:cNvPr>
          <p:cNvSpPr/>
          <p:nvPr/>
        </p:nvSpPr>
        <p:spPr>
          <a:xfrm>
            <a:off x="627609" y="1770147"/>
            <a:ext cx="11117863" cy="90481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C0B1E-A7C3-479B-B69A-2912140D1E9B}"/>
              </a:ext>
            </a:extLst>
          </p:cNvPr>
          <p:cNvSpPr txBox="1"/>
          <p:nvPr/>
        </p:nvSpPr>
        <p:spPr>
          <a:xfrm>
            <a:off x="898849" y="1820209"/>
            <a:ext cx="10454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FF22"/>
              </a:buClr>
              <a:buSzPts val="48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Модуль 1. 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Технологии разработки программного обеспечения (72 </a:t>
            </a:r>
            <a:r>
              <a:rPr kumimoji="0" lang="ru-RU" sz="24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. ч.)</a:t>
            </a:r>
            <a:endParaRPr kumimoji="0" lang="ru-RU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42;p4">
            <a:extLst>
              <a:ext uri="{FF2B5EF4-FFF2-40B4-BE49-F238E27FC236}">
                <a16:creationId xmlns:a16="http://schemas.microsoft.com/office/drawing/2014/main" id="{F7E3E981-BF67-4193-A768-E7B4DD197375}"/>
              </a:ext>
            </a:extLst>
          </p:cNvPr>
          <p:cNvSpPr/>
          <p:nvPr/>
        </p:nvSpPr>
        <p:spPr>
          <a:xfrm>
            <a:off x="539964" y="5634191"/>
            <a:ext cx="11293151" cy="897009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Предусмотрен обязательный входной, промежуточный и выходной ассесмент – независимая оценка компетенций на платформе АНО ВО «Университет Иннополис»</a:t>
            </a:r>
            <a:endParaRPr sz="1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891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A997A-1044-48D4-9D23-91B9B5E5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C1091E-384A-46BB-96F2-25DA4136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FCBC5A-F55D-42D6-95E2-54ED6BD0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12" y="105235"/>
            <a:ext cx="2057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636C25-C6D0-4C87-A1A9-06DD1E8E92FC}"/>
              </a:ext>
            </a:extLst>
          </p:cNvPr>
          <p:cNvSpPr/>
          <p:nvPr/>
        </p:nvSpPr>
        <p:spPr>
          <a:xfrm>
            <a:off x="0" y="6580094"/>
            <a:ext cx="12192000" cy="334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2785E-54A5-4EEE-A728-8579FEA981A6}"/>
              </a:ext>
            </a:extLst>
          </p:cNvPr>
          <p:cNvSpPr txBox="1"/>
          <p:nvPr/>
        </p:nvSpPr>
        <p:spPr>
          <a:xfrm>
            <a:off x="0" y="6514846"/>
            <a:ext cx="3035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mgppu.ru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44885-1E7A-472B-8FFD-DDBA07DB4880}"/>
              </a:ext>
            </a:extLst>
          </p:cNvPr>
          <p:cNvSpPr txBox="1"/>
          <p:nvPr/>
        </p:nvSpPr>
        <p:spPr>
          <a:xfrm>
            <a:off x="9533553" y="6561146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-52"/>
              </a:rPr>
              <a:t>digit_edu@mgppu.ru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dirty="0"/>
          </a:p>
        </p:txBody>
      </p:sp>
      <p:sp>
        <p:nvSpPr>
          <p:cNvPr id="11" name="Google Shape;141;p4">
            <a:extLst>
              <a:ext uri="{FF2B5EF4-FFF2-40B4-BE49-F238E27FC236}">
                <a16:creationId xmlns:a16="http://schemas.microsoft.com/office/drawing/2014/main" id="{F061AB0B-DFCF-4E0C-A097-65E4138CD4F7}"/>
              </a:ext>
            </a:extLst>
          </p:cNvPr>
          <p:cNvSpPr/>
          <p:nvPr/>
        </p:nvSpPr>
        <p:spPr>
          <a:xfrm>
            <a:off x="238312" y="1346884"/>
            <a:ext cx="5173400" cy="5145991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82A5F-864C-474C-98B7-F1B278FD9395}"/>
              </a:ext>
            </a:extLst>
          </p:cNvPr>
          <p:cNvSpPr txBox="1"/>
          <p:nvPr/>
        </p:nvSpPr>
        <p:spPr>
          <a:xfrm>
            <a:off x="357113" y="1438021"/>
            <a:ext cx="493579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Программа включает</a:t>
            </a:r>
          </a:p>
          <a:p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Применение средств яз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ыка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</a:rPr>
              <a:t>Python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для и</a:t>
            </a: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нтеллектуального анализа данных в отрасли «Образование и наука»       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Реализация алгоритмов машинного обучения и нейронных сетей в прикладных задачах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i="0" dirty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Этические принципы, международные тенденции                и основные подходы к правовому регулированию в области разработки и применения искусственного интеллекта</a:t>
            </a:r>
          </a:p>
        </p:txBody>
      </p:sp>
      <p:sp>
        <p:nvSpPr>
          <p:cNvPr id="16" name="Google Shape;141;p4">
            <a:extLst>
              <a:ext uri="{FF2B5EF4-FFF2-40B4-BE49-F238E27FC236}">
                <a16:creationId xmlns:a16="http://schemas.microsoft.com/office/drawing/2014/main" id="{7313CBD4-399A-49FA-B285-1DDE555C87F0}"/>
              </a:ext>
            </a:extLst>
          </p:cNvPr>
          <p:cNvSpPr/>
          <p:nvPr/>
        </p:nvSpPr>
        <p:spPr>
          <a:xfrm>
            <a:off x="3694924" y="252673"/>
            <a:ext cx="5745324" cy="985597"/>
          </a:xfrm>
          <a:prstGeom prst="roundRect">
            <a:avLst>
              <a:gd name="adj" fmla="val 61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A8A5E-7538-46A9-B6E9-BF02684E6C0D}"/>
              </a:ext>
            </a:extLst>
          </p:cNvPr>
          <p:cNvSpPr txBox="1"/>
          <p:nvPr/>
        </p:nvSpPr>
        <p:spPr>
          <a:xfrm>
            <a:off x="2942993" y="325353"/>
            <a:ext cx="710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«Искусственный интеллект 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</a:br>
            <a:r>
              <a:rPr lang="ru-RU" sz="2400" b="1" i="0" dirty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в психологии и образовании»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232A11-156E-4A58-B839-1571EF0EA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27" y="2055813"/>
            <a:ext cx="5738430" cy="368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445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884</Words>
  <Application>Microsoft Office PowerPoint</Application>
  <PresentationFormat>Широкоэкранный</PresentationFormat>
  <Paragraphs>210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Микаел</dc:creator>
  <cp:lastModifiedBy>Мосенцова Анна Олеговна</cp:lastModifiedBy>
  <cp:revision>85</cp:revision>
  <dcterms:created xsi:type="dcterms:W3CDTF">2024-08-09T10:30:14Z</dcterms:created>
  <dcterms:modified xsi:type="dcterms:W3CDTF">2024-08-19T09:47:14Z</dcterms:modified>
</cp:coreProperties>
</file>