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0"/>
  </p:notesMasterIdLst>
  <p:sldIdLst>
    <p:sldId id="257" r:id="rId2"/>
    <p:sldId id="258" r:id="rId3"/>
    <p:sldId id="276" r:id="rId4"/>
    <p:sldId id="277" r:id="rId5"/>
    <p:sldId id="278" r:id="rId6"/>
    <p:sldId id="259" r:id="rId7"/>
    <p:sldId id="262" r:id="rId8"/>
    <p:sldId id="269" r:id="rId9"/>
    <p:sldId id="268" r:id="rId10"/>
    <p:sldId id="263" r:id="rId11"/>
    <p:sldId id="267" r:id="rId12"/>
    <p:sldId id="264" r:id="rId13"/>
    <p:sldId id="279" r:id="rId14"/>
    <p:sldId id="280" r:id="rId15"/>
    <p:sldId id="270" r:id="rId16"/>
    <p:sldId id="271" r:id="rId17"/>
    <p:sldId id="26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089" autoAdjust="0"/>
  </p:normalViewPr>
  <p:slideViewPr>
    <p:cSldViewPr>
      <p:cViewPr varScale="1">
        <p:scale>
          <a:sx n="82" d="100"/>
          <a:sy n="82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957A7-EEFD-429F-9A25-ACD11AB2B0CE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53339-90C1-4E33-B113-75F3C81C3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55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3339-90C1-4E33-B113-75F3C81C3E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2644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8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9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8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6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2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6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6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8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8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4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187A58-B134-41EF-A3DA-B399BCAB9505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9636A9-0FFC-449B-AAA6-7C9ECACF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5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@mgppu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Московский психолого-педагогический университет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экспериментальной психологии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3164"/>
            <a:ext cx="8696036" cy="52561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 психология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9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9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37.03.01. Психология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Магистерская программа направлена на освоение научно-исследовательской и практической деятельности в области когнитивной психологии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Барабанщиков В.А.,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д.пс.н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профессор, член- корреспондент РАО, директор Института экспериментальной психологии</a:t>
            </a:r>
            <a:endParaRPr lang="ru-RU" sz="18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246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73079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и преподаватели магистерской программы «Когнитивная психология»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6143644"/>
          </a:xfrm>
        </p:spPr>
        <p:txBody>
          <a:bodyPr>
            <a:normAutofit/>
          </a:bodyPr>
          <a:lstStyle/>
          <a:p>
            <a:pPr fontAlgn="t"/>
            <a:endParaRPr lang="ru-RU" b="1" dirty="0" smtClean="0">
              <a:solidFill>
                <a:srgbClr val="C00000"/>
              </a:solidFill>
            </a:endParaRPr>
          </a:p>
          <a:p>
            <a:pPr fontAlgn="t"/>
            <a:endParaRPr lang="ru-RU" b="1" dirty="0">
              <a:solidFill>
                <a:srgbClr val="C00000"/>
              </a:solidFill>
            </a:endParaRPr>
          </a:p>
          <a:p>
            <a:pPr fontAlgn="t"/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01" y="1064966"/>
            <a:ext cx="2072815" cy="27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0683" y="1700808"/>
            <a:ext cx="4917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dirty="0" smtClean="0"/>
              <a:t>Руководитель магистерской программы: </a:t>
            </a:r>
            <a:r>
              <a:rPr lang="ru-RU" b="1" dirty="0" smtClean="0"/>
              <a:t>Барабанщиков </a:t>
            </a:r>
            <a:r>
              <a:rPr lang="ru-RU" b="1" dirty="0"/>
              <a:t>Владимир Александрович</a:t>
            </a:r>
          </a:p>
          <a:p>
            <a:pPr marL="64008" indent="0">
              <a:buNone/>
            </a:pPr>
            <a:r>
              <a:rPr lang="ru-RU" dirty="0"/>
              <a:t>доктор психологических наук, профессор, член-корреспондент РАО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01" y="4149080"/>
            <a:ext cx="2016223" cy="22979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00683" y="4653136"/>
            <a:ext cx="4917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dirty="0" smtClean="0"/>
              <a:t>Заведующий кафедрой  </a:t>
            </a:r>
            <a:r>
              <a:rPr lang="ru-RU" dirty="0"/>
              <a:t>о</a:t>
            </a:r>
            <a:r>
              <a:rPr lang="ru-RU" dirty="0" smtClean="0"/>
              <a:t>бщей психологии</a:t>
            </a:r>
            <a:r>
              <a:rPr lang="ru-RU" dirty="0" smtClean="0"/>
              <a:t>: </a:t>
            </a:r>
            <a:r>
              <a:rPr lang="ru-RU" b="1" dirty="0" smtClean="0"/>
              <a:t>Селиванов Владимир Владимирович</a:t>
            </a:r>
            <a:endParaRPr lang="ru-RU" b="1" dirty="0"/>
          </a:p>
          <a:p>
            <a:pPr marL="64008" indent="0">
              <a:buNone/>
            </a:pPr>
            <a:r>
              <a:rPr lang="ru-RU" dirty="0"/>
              <a:t>доктор психологических наук, </a:t>
            </a:r>
            <a:r>
              <a:rPr lang="ru-RU" dirty="0" smtClean="0"/>
              <a:t>профессор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80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МАГИСТЕРСКОЙ ПРОГРАММЫ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929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39464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E4247"/>
                </a:solidFill>
                <a:latin typeface="Open Sans"/>
              </a:rPr>
              <a:t>Александров Юрий Иосифович</a:t>
            </a:r>
          </a:p>
          <a:p>
            <a:r>
              <a:rPr lang="ru-RU" dirty="0" smtClean="0">
                <a:solidFill>
                  <a:srgbClr val="3E4247"/>
                </a:solidFill>
                <a:latin typeface="Open Sans"/>
              </a:rPr>
              <a:t>Доктор </a:t>
            </a:r>
            <a:r>
              <a:rPr lang="ru-RU" dirty="0">
                <a:solidFill>
                  <a:srgbClr val="3E4247"/>
                </a:solidFill>
                <a:latin typeface="Open Sans"/>
              </a:rPr>
              <a:t>психологических наук, кандидат медицинских наук, профессор, член-корреспондент РАО, заведующий лабораторией психофизиологии имени В.Б. </a:t>
            </a:r>
            <a:r>
              <a:rPr lang="ru-RU" dirty="0" err="1">
                <a:solidFill>
                  <a:srgbClr val="3E4247"/>
                </a:solidFill>
                <a:latin typeface="Open Sans"/>
              </a:rPr>
              <a:t>Швыркова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1656184" cy="22848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3888" y="407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E4247"/>
                </a:solidFill>
                <a:latin typeface="Open Sans"/>
              </a:rPr>
              <a:t>Харитонов Валерий Николаевич</a:t>
            </a:r>
          </a:p>
          <a:p>
            <a:r>
              <a:rPr lang="ru-RU" dirty="0" smtClean="0">
                <a:solidFill>
                  <a:srgbClr val="3E4247"/>
                </a:solidFill>
                <a:latin typeface="Open Sans"/>
              </a:rPr>
              <a:t>Доктор </a:t>
            </a:r>
            <a:r>
              <a:rPr lang="ru-RU" dirty="0">
                <a:solidFill>
                  <a:srgbClr val="3E4247"/>
                </a:solidFill>
                <a:latin typeface="Open Sans"/>
              </a:rPr>
              <a:t>психологических наук, главный научный сотрудник Института психологии РАН, главный научный сотрудник МГППУ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1901207" cy="19012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9698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МАГИСТЕРСКОЙ ПРОГРАММЫ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526246" cy="1684164"/>
          </a:xfrm>
        </p:spPr>
      </p:pic>
      <p:sp>
        <p:nvSpPr>
          <p:cNvPr id="4" name="Прямоугольник 3"/>
          <p:cNvSpPr/>
          <p:nvPr/>
        </p:nvSpPr>
        <p:spPr>
          <a:xfrm>
            <a:off x="3707904" y="14847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Хозе</a:t>
            </a:r>
            <a:r>
              <a:rPr lang="ru-RU" b="1" dirty="0" smtClean="0"/>
              <a:t> Евгений Геннадиевич</a:t>
            </a:r>
          </a:p>
          <a:p>
            <a:r>
              <a:rPr lang="ru-RU" dirty="0" smtClean="0"/>
              <a:t>Заместитель </a:t>
            </a:r>
            <a:r>
              <a:rPr lang="ru-RU" dirty="0"/>
              <a:t>директора Института экспериментальной психологии МГППУ, кандидат психологических наук, старший научный сотрудник Центра экспериментальной психологии МГППУ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717032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3E4247"/>
                </a:solidFill>
                <a:latin typeface="Open Sans"/>
              </a:rPr>
              <a:t>Жегалло</a:t>
            </a:r>
            <a:r>
              <a:rPr lang="ru-RU" b="1" dirty="0" smtClean="0">
                <a:solidFill>
                  <a:srgbClr val="3E4247"/>
                </a:solidFill>
                <a:latin typeface="Open Sans"/>
              </a:rPr>
              <a:t> Александр Владимирович</a:t>
            </a:r>
          </a:p>
          <a:p>
            <a:r>
              <a:rPr lang="ru-RU" dirty="0" smtClean="0">
                <a:solidFill>
                  <a:srgbClr val="3E4247"/>
                </a:solidFill>
                <a:latin typeface="Open Sans"/>
              </a:rPr>
              <a:t>Кандидат </a:t>
            </a:r>
            <a:r>
              <a:rPr lang="ru-RU" dirty="0">
                <a:solidFill>
                  <a:srgbClr val="3E4247"/>
                </a:solidFill>
                <a:latin typeface="Open Sans"/>
              </a:rPr>
              <a:t>психологических наук, старший научный сотрудник Центра экспериментальной психологии МГППУ, научный сотрудник Института психологии РАН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2" y="3717032"/>
            <a:ext cx="2290564" cy="22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3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64171"/>
            <a:ext cx="2202242" cy="213376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МАГИСТЕРСКОЙ ПРОГРАММЫ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916832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Баринова Оксана Владимировна</a:t>
            </a:r>
          </a:p>
          <a:p>
            <a:r>
              <a:rPr lang="ru-RU" dirty="0" smtClean="0"/>
              <a:t>Кандидат </a:t>
            </a:r>
            <a:r>
              <a:rPr lang="ru-RU" dirty="0" smtClean="0"/>
              <a:t>психологических </a:t>
            </a:r>
            <a:r>
              <a:rPr lang="ru-RU" dirty="0"/>
              <a:t>наук, профессор кафедры общей психологии Института экспериментальной психологии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3636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3E4247"/>
                </a:solidFill>
                <a:latin typeface="Open Sans"/>
              </a:rPr>
              <a:t>Аникина Вероника Геннадьевна</a:t>
            </a:r>
          </a:p>
          <a:p>
            <a:r>
              <a:rPr lang="ru-RU" sz="1600" dirty="0" smtClean="0">
                <a:solidFill>
                  <a:srgbClr val="3E4247"/>
                </a:solidFill>
                <a:latin typeface="Open Sans"/>
              </a:rPr>
              <a:t>Заместитель </a:t>
            </a:r>
            <a:r>
              <a:rPr lang="ru-RU" sz="1600" dirty="0">
                <a:solidFill>
                  <a:srgbClr val="3E4247"/>
                </a:solidFill>
                <a:latin typeface="Open Sans"/>
              </a:rPr>
              <a:t>директора по учебной работе Института экспериментальной психологии, кандидат психологических наук, </a:t>
            </a:r>
            <a:r>
              <a:rPr lang="ru-RU" sz="1600" dirty="0" smtClean="0">
                <a:solidFill>
                  <a:srgbClr val="3E4247"/>
                </a:solidFill>
                <a:latin typeface="Open Sans"/>
              </a:rPr>
              <a:t>доцент, доцент </a:t>
            </a:r>
            <a:r>
              <a:rPr lang="ru-RU" sz="1600" dirty="0">
                <a:solidFill>
                  <a:srgbClr val="3E4247"/>
                </a:solidFill>
                <a:latin typeface="Open Sans"/>
              </a:rPr>
              <a:t>кафедры общей психологии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89385"/>
            <a:ext cx="1986219" cy="15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2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622315" cy="117159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МАГИСТЕРСКОЙ ПРОГРАММЫ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916832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Басюл</a:t>
            </a:r>
            <a:r>
              <a:rPr lang="ru-RU" b="1" dirty="0" smtClean="0"/>
              <a:t> Иван Андреевич</a:t>
            </a:r>
          </a:p>
          <a:p>
            <a:r>
              <a:rPr lang="ru-RU" dirty="0" smtClean="0"/>
              <a:t>Младший </a:t>
            </a:r>
            <a:r>
              <a:rPr lang="ru-RU" dirty="0"/>
              <a:t>научный сотрудник Центра экспериментальной психологии МГППУ, инженер-исследователь Института психологии </a:t>
            </a:r>
            <a:r>
              <a:rPr lang="ru-RU" dirty="0" smtClean="0"/>
              <a:t>РАН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65314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2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защищённых магистерских диссертаций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уч.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5048" y="1340768"/>
            <a:ext cx="8568952" cy="5256584"/>
          </a:xfrm>
        </p:spPr>
        <p:txBody>
          <a:bodyPr>
            <a:noAutofit/>
          </a:bodyPr>
          <a:lstStyle/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психологических и психофизиологических исследований, использующих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иммерсивную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виртуальную реальность и интерфейс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мозг-компьютер.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Белов Н. Н. 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рук.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Селиванов, д-р. психол.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внимания и эффективность работы в ИМК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Р300.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рук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канд. психол. наук Консультант – И.А.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Восприятие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эмоциональных экспрессий схематического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Ф. 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рук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Барабанщиков,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психол. наук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Предупреждение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непатологического когнитивного старения посредством тренировки рабочей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Лебеденко А. А.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рук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Величковский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психол. наук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защищённых магистерских диссертаций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уч.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88840"/>
            <a:ext cx="8786842" cy="4654870"/>
          </a:xfrm>
        </p:spPr>
        <p:txBody>
          <a:bodyPr>
            <a:normAutofit fontScale="92500" lnSpcReduction="10000"/>
          </a:bodyPr>
          <a:lstStyle/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Взаимосвязь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эмоциональных состояний в ситуации утраты близкого человека.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Малютина А. С.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рук.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Баринова, канд. психол. наук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 Социальный интеллект как фактор понимания интернет-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Савицкий А. С.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рук.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А.Н. Харитонов, канд. психол. наук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Исследование внутренней речи субъекта образовательного процесса.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 О. Е. 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рук.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В.Г. Аникина, канд. психол. наук</a:t>
            </a: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Изучение изменений когнитивных функций при занятиях восточными единоборствами на примере карате.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Эркенова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С. </a:t>
            </a:r>
          </a:p>
          <a:p>
            <a:pPr marL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рук. В.В. Селиванов, д-р. психол. наук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школа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ПСИХОЛОГИЯ: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НАУКА.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ПРАКТИКА. ОБРАЗОВАНИЕ» 2020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5400600" cy="43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ИНСТИТУТА ЭКСПЕРМЕНТАЛЬНОЙ ПСИХОЛОГИИ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4445" y="2708920"/>
            <a:ext cx="7704667" cy="3332816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елепихинская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набережная , 2А. к.</a:t>
            </a:r>
          </a:p>
          <a:p>
            <a:pPr marL="0" indent="0" algn="ctr">
              <a:buFont typeface="Arial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8-906-08-177-33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комиссия: +7(495) 822-32-52, 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priem@mgppu.ru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17632" cy="547260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научных представлений в области когнитивной психологии, отвечающие актуальным запросам современной когнитивистики как в академическом, так в практическом аспекте исследований - концептуальная  направленность данной магистерской программы.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Формирование, сохранение и транслирование норм и ценностей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 науки, поддерживаемых современным научным сообществом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методологический принцип построения образовательного процесса магистерской программы «Когнитивная психология».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6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2352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сферы деятельности к которым готовятся выпускники программы: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908720"/>
            <a:ext cx="7766331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Научно-исследовательская: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систематизация научно-психологической информации по теме исследования;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 и определение задач, разработка концептуальных моделей, рабочих планов, программ проведения, подбор методик, построение математических моделей;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исследования, анализ и интерпретация полученных результатов;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научных отчетов, обзоров и публикаций по результатам выполненных исследований, планирование, организация и психологическое сопровождение внедрения полученных разработок;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научных симпозиумов, конференций и участие в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Практическая: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теоретических и методических моделей психодиагностики, технических заданий на программное обеспечение экспертных психодиагностических систем;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психодиагностических заключений и рекомендаций по их использованию в научно-исследовательской, экспертной и консультативной деятельности;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социальных, политических, экономических, организационных проектов с точки зрения психологических составляющих и последствий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02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550307" cy="11715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628800"/>
            <a:ext cx="7550307" cy="43710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Институт психологии Российской академии наук (ИП РАН)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МГУ им. Ломоносова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Психологический институт Российской академии образования (ПИ РАО)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Институт высшей нервной деятельности и нейрофизиологии РАН (ВНД РАН)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Московский институт психоанализа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Нейроботикс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12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проекты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экспериментальной психологии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988840"/>
            <a:ext cx="7622315" cy="4536504"/>
          </a:xfrm>
        </p:spPr>
        <p:txBody>
          <a:bodyPr>
            <a:normAutofit fontScale="85000" lnSpcReduction="10000"/>
          </a:bodyPr>
          <a:lstStyle/>
          <a:p>
            <a:pPr marL="578358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Восприятие в структуре невербальной коммуникации.</a:t>
            </a:r>
          </a:p>
          <a:p>
            <a:pPr marL="578358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значимых составляющих когнитивного опыта специалиста в задачах их сохранения и передачи </a:t>
            </a:r>
          </a:p>
          <a:p>
            <a:pPr marL="578358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Социальные аспекты формирования индивидуального опыта в онтогенетическом и филогенетическом развитии.</a:t>
            </a:r>
          </a:p>
          <a:p>
            <a:pPr marL="578358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Эволюционные предпосылки мышления высших позвоночных</a:t>
            </a:r>
          </a:p>
          <a:p>
            <a:pPr marL="578358" indent="-514350">
              <a:buAutoNum type="arabicPeriod"/>
            </a:pPr>
            <a:r>
              <a:rPr lang="ru-RU" dirty="0">
                <a:latin typeface="Times New Roman"/>
                <a:cs typeface="Times New Roman"/>
              </a:rPr>
              <a:t>Выявление возрастных закономерностей и индивидуальных особенностей восприятия информационной продукции</a:t>
            </a:r>
            <a:endParaRPr lang="ru-RU" dirty="0"/>
          </a:p>
          <a:p>
            <a:pPr marL="578358" indent="-514350">
              <a:buAutoNum type="arabicPeriod"/>
            </a:pPr>
            <a:r>
              <a:rPr lang="ru-RU" dirty="0">
                <a:latin typeface="Times New Roman"/>
                <a:cs typeface="Times New Roman"/>
              </a:rPr>
              <a:t>Разработка объективных методов регистрации психофизиологических показателей при восприятии информационной продукции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55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магистерской программы «Когнитивная психология»  формируются основные компетенции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568952" cy="4248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саморазвитию, самореализации, использованию творческого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самостоятельному поиску, критическому анализу, систематизации и обобщению научной информации, к постановке целей исследования и выбору оптимальных методов и технологий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постановку проблем, целей и задач исследования, на основе анализа достижений современной психологической науки и практики, обосновывать гипотезы, разрабатывать программу и методическое обеспечение исследования (теоретического, эмпирического)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модифицировать, адаптировать существующие и создавать новые методы и методики научно-исследовательской и практической деятельности в определенной области психологии с использованием современных информационных технологий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базовые механизмы психических процессов, состояний и индивидуальных различий с учетом антропометрических, анатомических и физиологических параметров жизнедеятельности человека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фило-социо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онтогенезе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результаты научных исследований в различных формах (научные публикации, доклады) и обеспечивать психологическое сопровождение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диагностике, экспертизе и коррекции психологических свойств и состояний, психических процессов, различных видов деятельности человека в норме и патологии с учетом особенностей возрастных этапов, кризисов развития, факторов риска, принадлежности к гендерной, этнической, профессиональной и другим социальным группам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71268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к построению магистерской программы «Когнитивная психология»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3501008"/>
            <a:ext cx="7478299" cy="2498808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b="1" dirty="0" smtClean="0"/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кадемичность: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и реализацию содержания, целей и ценностей научной деятельности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целостного представления о научного поиске в рамках когнитивных исследований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</a:t>
            </a:r>
          </a:p>
          <a:p>
            <a:pPr lvl="0"/>
            <a:endParaRPr lang="ru-RU" b="1" dirty="0" smtClean="0"/>
          </a:p>
          <a:p>
            <a:pPr marL="0" lvl="0" indent="0">
              <a:buNone/>
            </a:pPr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4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260" y="332656"/>
            <a:ext cx="8229600" cy="5646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магистрантов осуществляется: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года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чная</a:t>
            </a:r>
          </a:p>
          <a:p>
            <a:pPr marL="64008" lvl="0" indent="0">
              <a:buClr>
                <a:srgbClr val="629DD1"/>
              </a:buCl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Вступительные испытания: </a:t>
            </a:r>
          </a:p>
          <a:p>
            <a:pPr marL="64008" lvl="0" indent="0">
              <a:buClr>
                <a:srgbClr val="629DD1"/>
              </a:buClr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Междисциплинарный экзамен, творческое задание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обучения на бюджетной и платной основе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2020/2021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платных мест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2020/2021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56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магистерской программы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418" y="-243408"/>
            <a:ext cx="7672936" cy="4013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ведётся в течение 4 семестров.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 дисциплины учебного плана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88840"/>
            <a:ext cx="6338906" cy="486915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1111</TotalTime>
  <Words>1160</Words>
  <Application>Microsoft Office PowerPoint</Application>
  <PresentationFormat>Экран (4:3)</PresentationFormat>
  <Paragraphs>136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Batang</vt:lpstr>
      <vt:lpstr>Calibri</vt:lpstr>
      <vt:lpstr>Corbel</vt:lpstr>
      <vt:lpstr>Open Sans</vt:lpstr>
      <vt:lpstr>Times New Roman</vt:lpstr>
      <vt:lpstr>Параллакс</vt:lpstr>
      <vt:lpstr> ФГБОУ ВО Московский психолого-педагогический университет  Институт экспериментальной психологии  </vt:lpstr>
      <vt:lpstr>КОНЦЕПЦИЯ ПРОГРАММЫ</vt:lpstr>
      <vt:lpstr>Основные сферы деятельности к которым готовятся выпускники программы: </vt:lpstr>
      <vt:lpstr>Сотрудничество</vt:lpstr>
      <vt:lpstr>Научные проекты  Института экспериментальной психологии</vt:lpstr>
      <vt:lpstr> В рамках магистерской программы «Когнитивная психология»  формируются основные компетенции  </vt:lpstr>
      <vt:lpstr> Принципы и подходы к построению магистерской программы «Когнитивная психология»</vt:lpstr>
      <vt:lpstr>Презентация PowerPoint</vt:lpstr>
      <vt:lpstr> Структура магистерской программы</vt:lpstr>
      <vt:lpstr>Руководители и преподаватели магистерской программы «Когнитивная психология»</vt:lpstr>
      <vt:lpstr>ПРЕПОДАВАТЕЛИ МАГИСТЕРСКОЙ ПРОГРАММЫ </vt:lpstr>
      <vt:lpstr>ПРЕПОДАВАТЕЛИ МАГИСТЕРСКОЙ ПРОГРАММЫ </vt:lpstr>
      <vt:lpstr>ПРЕПОДАВАТЕЛИ МАГИСТЕРСКОЙ ПРОГРАММЫ </vt:lpstr>
      <vt:lpstr>ПРЕПОДАВАТЕЛИ МАГИСТЕРСКОЙ ПРОГРАММЫ </vt:lpstr>
      <vt:lpstr>Темы защищённых магистерских диссертаций 2019-2020 уч. года</vt:lpstr>
      <vt:lpstr>Темы защищённых магистерских диссертаций 2019-2020 уч. года</vt:lpstr>
      <vt:lpstr> Зимняя школа  «КОГНИТИВНАЯ ПСИХОЛОГИЯ: НАУКА. ПРАКТИКА. ОБРАЗОВАНИЕ» 2020 г.</vt:lpstr>
      <vt:lpstr>КОНТАКТЫ ИНСТИТУТА ЭКСПЕРМЕНТАЛЬНОЙ ПСИХОЛОГИИ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Римма Вячеславовна</dc:creator>
  <cp:lastModifiedBy>Вероника</cp:lastModifiedBy>
  <cp:revision>85</cp:revision>
  <dcterms:created xsi:type="dcterms:W3CDTF">2016-11-19T18:09:23Z</dcterms:created>
  <dcterms:modified xsi:type="dcterms:W3CDTF">2020-07-23T11:05:01Z</dcterms:modified>
</cp:coreProperties>
</file>