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  <p:sldMasterId id="2147483672" r:id="rId2"/>
  </p:sldMasterIdLst>
  <p:notesMasterIdLst>
    <p:notesMasterId r:id="rId22"/>
  </p:notesMasterIdLst>
  <p:sldIdLst>
    <p:sldId id="257" r:id="rId3"/>
    <p:sldId id="324" r:id="rId4"/>
    <p:sldId id="330" r:id="rId5"/>
    <p:sldId id="327" r:id="rId6"/>
    <p:sldId id="325" r:id="rId7"/>
    <p:sldId id="341" r:id="rId8"/>
    <p:sldId id="342" r:id="rId9"/>
    <p:sldId id="343" r:id="rId10"/>
    <p:sldId id="344" r:id="rId11"/>
    <p:sldId id="338" r:id="rId12"/>
    <p:sldId id="345" r:id="rId13"/>
    <p:sldId id="346" r:id="rId14"/>
    <p:sldId id="347" r:id="rId15"/>
    <p:sldId id="348" r:id="rId16"/>
    <p:sldId id="349" r:id="rId17"/>
    <p:sldId id="350" r:id="rId18"/>
    <p:sldId id="339" r:id="rId19"/>
    <p:sldId id="337" r:id="rId20"/>
    <p:sldId id="27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C3B51-6A0D-4ACE-AD75-5A1E72301C36}" v="22" dt="2024-03-26T12:25:58.9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1FA0C-C3CA-4F40-9999-95228D904D74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59C71-1C98-4F32-9403-BDF34BF71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70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bb7203b68f_2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1" name="Google Shape;161;gbb7203b68f_2_30:notes"/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endParaRPr lang="ru-RU" sz="1110" dirty="0"/>
          </a:p>
        </p:txBody>
      </p:sp>
      <p:sp>
        <p:nvSpPr>
          <p:cNvPr id="162" name="Google Shape;162;gbb7203b68f_2_30:notes"/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3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E97A7455-1E96-06C6-8EBD-44D8DA464D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7D972017-F2EF-FCBD-9CD0-61CA1520E0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E0E56264-616A-4905-540F-5C056C8AF7A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F5DB4111-54D6-E466-B751-BFDF800A97F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10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2867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3B3B5E85-38F6-6048-B32B-DEAC9D283F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4422104F-381F-927D-6B06-DBF122112F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057042F7-2CAF-59A7-9C35-2934D444E3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EFD9DE62-9B6D-8027-98FB-1D08815813C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1351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3B3B5E85-38F6-6048-B32B-DEAC9D283F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4422104F-381F-927D-6B06-DBF122112F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057042F7-2CAF-59A7-9C35-2934D444E3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EFD9DE62-9B6D-8027-98FB-1D08815813C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12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5114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3B3B5E85-38F6-6048-B32B-DEAC9D283F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4422104F-381F-927D-6B06-DBF122112F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057042F7-2CAF-59A7-9C35-2934D444E3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EFD9DE62-9B6D-8027-98FB-1D08815813C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8057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3B3B5E85-38F6-6048-B32B-DEAC9D283F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4422104F-381F-927D-6B06-DBF122112F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057042F7-2CAF-59A7-9C35-2934D444E3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EFD9DE62-9B6D-8027-98FB-1D08815813C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9787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3B3B5E85-38F6-6048-B32B-DEAC9D283F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4422104F-381F-927D-6B06-DBF122112F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057042F7-2CAF-59A7-9C35-2934D444E3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EFD9DE62-9B6D-8027-98FB-1D08815813C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15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3979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3B3B5E85-38F6-6048-B32B-DEAC9D283F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4422104F-381F-927D-6B06-DBF122112F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057042F7-2CAF-59A7-9C35-2934D444E3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EFD9DE62-9B6D-8027-98FB-1D08815813C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52472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E97A7455-1E96-06C6-8EBD-44D8DA464D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7D972017-F2EF-FCBD-9CD0-61CA1520E0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E0E56264-616A-4905-540F-5C056C8AF7A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F5DB4111-54D6-E466-B751-BFDF800A97F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35065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E97A7455-1E96-06C6-8EBD-44D8DA464D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7D972017-F2EF-FCBD-9CD0-61CA1520E0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E0E56264-616A-4905-540F-5C056C8AF7A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F5DB4111-54D6-E466-B751-BFDF800A97F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18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18440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15:notes"/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423A1621-A6F8-AE18-3737-E4C3F4F224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2D2C58DF-C3C5-2591-D1D9-1D690A6BF4B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5D5E57DA-2C9B-2F5A-543A-6157D985C49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68E4EB31-8FE9-D282-6FD0-ED04CF0487E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73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0CEDD4E8-615A-68EE-B020-8D0326E41E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111A5423-7C6B-AE3C-4BED-776C10C68ED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ADD7B1BB-E602-25BA-D523-15A42B48C50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909F5082-2F99-D301-A906-44C59BA4251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5286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3DAA0889-8336-3008-0D1F-027648C4EE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3B23CC79-77D7-FB72-3657-31C1C3B010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6B140F54-D208-E10D-C1FB-51BBF033F0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B1339D17-0386-DD70-FFD9-49B817B1D8F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1720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E97A7455-1E96-06C6-8EBD-44D8DA464D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7D972017-F2EF-FCBD-9CD0-61CA1520E0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E0E56264-616A-4905-540F-5C056C8AF7A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F5DB4111-54D6-E466-B751-BFDF800A97F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8201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3B3B5E85-38F6-6048-B32B-DEAC9D283F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4422104F-381F-927D-6B06-DBF122112F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057042F7-2CAF-59A7-9C35-2934D444E3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EFD9DE62-9B6D-8027-98FB-1D08815813C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5768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3B3B5E85-38F6-6048-B32B-DEAC9D283F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4422104F-381F-927D-6B06-DBF122112F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057042F7-2CAF-59A7-9C35-2934D444E3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EFD9DE62-9B6D-8027-98FB-1D08815813C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1585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3B3B5E85-38F6-6048-B32B-DEAC9D283F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4422104F-381F-927D-6B06-DBF122112F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057042F7-2CAF-59A7-9C35-2934D444E3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EFD9DE62-9B6D-8027-98FB-1D08815813C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8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2408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3B3B5E85-38F6-6048-B32B-DEAC9D283F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>
            <a:extLst>
              <a:ext uri="{FF2B5EF4-FFF2-40B4-BE49-F238E27FC236}">
                <a16:creationId xmlns:a16="http://schemas.microsoft.com/office/drawing/2014/main" id="{4422104F-381F-927D-6B06-DBF122112F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2:notes">
            <a:extLst>
              <a:ext uri="{FF2B5EF4-FFF2-40B4-BE49-F238E27FC236}">
                <a16:creationId xmlns:a16="http://schemas.microsoft.com/office/drawing/2014/main" id="{057042F7-2CAF-59A7-9C35-2934D444E3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>
            <a:extLst>
              <a:ext uri="{FF2B5EF4-FFF2-40B4-BE49-F238E27FC236}">
                <a16:creationId xmlns:a16="http://schemas.microsoft.com/office/drawing/2014/main" id="{EFD9DE62-9B6D-8027-98FB-1D08815813C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8086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448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8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8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8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8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762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9"/>
          <p:cNvSpPr txBox="1">
            <a:spLocks noGrp="1"/>
          </p:cNvSpPr>
          <p:nvPr>
            <p:ph type="title"/>
          </p:nvPr>
        </p:nvSpPr>
        <p:spPr>
          <a:xfrm rot="5400000">
            <a:off x="7285037" y="1828804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9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7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9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9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9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8734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7994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2386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8636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24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1" name="Google Shape;121;p23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535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4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4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4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7327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5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5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242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6"/>
          <p:cNvSpPr txBox="1">
            <a:spLocks noGrp="1"/>
          </p:cNvSpPr>
          <p:nvPr>
            <p:ph type="body"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7" name="Google Shape;137;p26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6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6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766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0"/>
          <p:cNvSpPr txBox="1"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0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0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0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0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6989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7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Google Shape;143;p27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4" name="Google Shape;144;p27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7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7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98858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8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28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8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8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9010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>
            <a:spLocks noGrp="1"/>
          </p:cNvSpPr>
          <p:nvPr>
            <p:ph type="title"/>
          </p:nvPr>
        </p:nvSpPr>
        <p:spPr>
          <a:xfrm rot="5400000">
            <a:off x="7285037" y="1828804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9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7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9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9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9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891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1"/>
          <p:cNvSpPr txBox="1"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1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1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1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1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411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2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32"/>
          <p:cNvSpPr txBox="1">
            <a:spLocks noGrp="1"/>
          </p:cNvSpPr>
          <p:nvPr>
            <p:ph type="body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32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2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2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38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3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3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33"/>
          <p:cNvSpPr txBox="1">
            <a:spLocks noGrp="1"/>
          </p:cNvSpPr>
          <p:nvPr>
            <p:ph type="body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3"/>
          <p:cNvSpPr txBox="1">
            <a:spLocks noGrp="1"/>
          </p:cNvSpPr>
          <p:nvPr>
            <p:ph type="body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33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3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3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809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4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4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4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060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5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5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5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504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6"/>
          <p:cNvSpPr txBox="1"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6"/>
          <p:cNvSpPr txBox="1">
            <a:spLocks noGrp="1"/>
          </p:cNvSpPr>
          <p:nvPr>
            <p:ph type="body"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6"/>
          <p:cNvSpPr txBox="1">
            <a:spLocks noGrp="1"/>
          </p:cNvSpPr>
          <p:nvPr>
            <p:ph type="body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36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6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6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556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7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7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7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37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7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7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060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535859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503681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bb7203b68f_2_30"/>
          <p:cNvSpPr/>
          <p:nvPr/>
        </p:nvSpPr>
        <p:spPr>
          <a:xfrm>
            <a:off x="302856" y="-55983"/>
            <a:ext cx="7175400" cy="6858000"/>
          </a:xfrm>
          <a:prstGeom prst="rect">
            <a:avLst/>
          </a:prstGeom>
          <a:solidFill>
            <a:srgbClr val="2B69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gbb7203b68f_2_30"/>
          <p:cNvSpPr/>
          <p:nvPr/>
        </p:nvSpPr>
        <p:spPr>
          <a:xfrm>
            <a:off x="592138" y="196850"/>
            <a:ext cx="6173700" cy="8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МИНИСТЕРСТВО ПРОСВЕЩЕНИЯ РОССИЙСКОЙ ФЕДЕРАЦИИ</a:t>
            </a:r>
            <a:b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Федеральное государственное бюджетное образовательное учреждение высшего образования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МОСКОВСКИЙ ГОСУДАРСТВЕННЫЙ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ПСИХОЛОГО-ПЕДАГОГИЧЕСКИЙ УНИВЕРСИТЕТ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6" name="Google Shape;166;gbb7203b68f_2_30"/>
          <p:cNvSpPr/>
          <p:nvPr/>
        </p:nvSpPr>
        <p:spPr>
          <a:xfrm>
            <a:off x="688975" y="2344738"/>
            <a:ext cx="5686500" cy="7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4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Учебная мотивация: особенности и методы изучения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67" name="Google Shape;167;gbb7203b68f_2_30"/>
          <p:cNvSpPr/>
          <p:nvPr/>
        </p:nvSpPr>
        <p:spPr>
          <a:xfrm>
            <a:off x="2692400" y="6578600"/>
            <a:ext cx="1332000" cy="2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Москва</a:t>
            </a:r>
            <a:r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, 2024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68" name="Google Shape;168;gbb7203b68f_2_30"/>
          <p:cNvCxnSpPr/>
          <p:nvPr/>
        </p:nvCxnSpPr>
        <p:spPr>
          <a:xfrm>
            <a:off x="690563" y="1052513"/>
            <a:ext cx="57945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69" name="Google Shape;169;gbb7203b68f_2_30"/>
          <p:cNvSpPr/>
          <p:nvPr/>
        </p:nvSpPr>
        <p:spPr>
          <a:xfrm>
            <a:off x="623888" y="1127125"/>
            <a:ext cx="6318300" cy="11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Факультет  «Социальная психология»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Кафедра «Социальная психология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развития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»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</a:b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0" name="Google Shape;170;gbb7203b68f_2_30"/>
          <p:cNvSpPr/>
          <p:nvPr/>
        </p:nvSpPr>
        <p:spPr>
          <a:xfrm>
            <a:off x="623887" y="3702749"/>
            <a:ext cx="6695977" cy="1333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gbb7203b68f_2_30"/>
          <p:cNvSpPr/>
          <p:nvPr/>
        </p:nvSpPr>
        <p:spPr>
          <a:xfrm>
            <a:off x="654050" y="4262437"/>
            <a:ext cx="6824206" cy="1543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Никитская Мария Геннадьевна</a:t>
            </a:r>
            <a:r>
              <a:rPr lang="ru-RU" sz="1400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, кандидат психологических наук, доцент кафедры </a:t>
            </a:r>
            <a:r>
              <a:rPr kumimoji="0" lang="ru-RU" alt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«Социальная психология развития» факультета «Социальная психология» Московского государственного психолого-педагогического университета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174" name="Google Shape;174;gbb7203b68f_2_30"/>
          <p:cNvPicPr preferRelativeResize="0"/>
          <p:nvPr/>
        </p:nvPicPr>
        <p:blipFill rotWithShape="1">
          <a:blip r:embed="rId4">
            <a:alphaModFix/>
          </a:blip>
          <a:srcRect r="74228"/>
          <a:stretch/>
        </p:blipFill>
        <p:spPr>
          <a:xfrm>
            <a:off x="5710156" y="5245673"/>
            <a:ext cx="1465247" cy="1166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441FCFF3-C1DF-87CC-7255-BAE8FAD49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53E0A654-FECF-B981-85D2-DD33A8D41DFB}"/>
              </a:ext>
            </a:extLst>
          </p:cNvPr>
          <p:cNvSpPr/>
          <p:nvPr/>
        </p:nvSpPr>
        <p:spPr>
          <a:xfrm>
            <a:off x="3262312" y="260350"/>
            <a:ext cx="892968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800" b="1" kern="0" dirty="0" err="1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Личност</a:t>
            </a:r>
            <a:r>
              <a:rPr kumimoji="0" lang="ru-RU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ные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 факторы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612C5988-0184-78AA-72D0-8FF77396F7A1}"/>
              </a:ext>
            </a:extLst>
          </p:cNvPr>
          <p:cNvSpPr/>
          <p:nvPr/>
        </p:nvSpPr>
        <p:spPr>
          <a:xfrm>
            <a:off x="0" y="155575"/>
            <a:ext cx="3146425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471F440E-909F-7505-C8AF-4A4B53E2D446}"/>
              </a:ext>
            </a:extLst>
          </p:cNvPr>
          <p:cNvSpPr/>
          <p:nvPr/>
        </p:nvSpPr>
        <p:spPr>
          <a:xfrm>
            <a:off x="0" y="-7938"/>
            <a:ext cx="3065463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B74B98E2-F423-FB3D-DF93-A19F74CD2199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79C69F86-46B1-BBD6-D018-172136B94FFA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75B6F03A-576A-6220-852C-E240027F3FD7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1684F4E7-9638-864A-FE49-15874936F3D8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AA7E5225-460E-44B4-E1EE-6A65B050A3BF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EF1A249B-3A0C-E210-8110-7DE949573BD4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9FBF59BA-0067-1DE0-F2EC-AFEE1020C2FF}"/>
              </a:ext>
            </a:extLst>
          </p:cNvPr>
          <p:cNvCxnSpPr/>
          <p:nvPr/>
        </p:nvCxnSpPr>
        <p:spPr>
          <a:xfrm>
            <a:off x="2836862" y="898525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47C70794-B0CD-B126-45DD-EEBFE4EC482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10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D8F6E72-AB72-3AFB-3B53-CA2E44173787}"/>
              </a:ext>
            </a:extLst>
          </p:cNvPr>
          <p:cNvSpPr/>
          <p:nvPr/>
        </p:nvSpPr>
        <p:spPr>
          <a:xfrm>
            <a:off x="413940" y="1361380"/>
            <a:ext cx="3553619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Самоэффективность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538CA72-24FF-C967-D7ED-B62E156C18A7}"/>
              </a:ext>
            </a:extLst>
          </p:cNvPr>
          <p:cNvSpPr/>
          <p:nvPr/>
        </p:nvSpPr>
        <p:spPr>
          <a:xfrm>
            <a:off x="423465" y="3186164"/>
            <a:ext cx="3553619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Отношение к трудностям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B926DD0-2084-485A-9FCF-3852CFC0D349}"/>
              </a:ext>
            </a:extLst>
          </p:cNvPr>
          <p:cNvSpPr/>
          <p:nvPr/>
        </p:nvSpPr>
        <p:spPr>
          <a:xfrm>
            <a:off x="436164" y="4098556"/>
            <a:ext cx="3553619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Представления об интеллекте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581F6FE-C51E-7655-2462-AF08C3A3D037}"/>
              </a:ext>
            </a:extLst>
          </p:cNvPr>
          <p:cNvSpPr/>
          <p:nvPr/>
        </p:nvSpPr>
        <p:spPr>
          <a:xfrm>
            <a:off x="4319190" y="2274526"/>
            <a:ext cx="3553619" cy="6049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Интерес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A251C0E-F2BD-3EE0-2C6A-561D11D3F756}"/>
              </a:ext>
            </a:extLst>
          </p:cNvPr>
          <p:cNvSpPr/>
          <p:nvPr/>
        </p:nvSpPr>
        <p:spPr>
          <a:xfrm>
            <a:off x="436165" y="2273772"/>
            <a:ext cx="3553619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Локус контроля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D5FA9AD-F1BE-5C6E-0C14-5062EE48B1F0}"/>
              </a:ext>
            </a:extLst>
          </p:cNvPr>
          <p:cNvSpPr/>
          <p:nvPr/>
        </p:nvSpPr>
        <p:spPr>
          <a:xfrm>
            <a:off x="4319190" y="3186163"/>
            <a:ext cx="3553619" cy="6049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Понимание применимости знаний в жизни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2CD7348-0A28-B09F-432E-C63F77A18072}"/>
              </a:ext>
            </a:extLst>
          </p:cNvPr>
          <p:cNvSpPr/>
          <p:nvPr/>
        </p:nvSpPr>
        <p:spPr>
          <a:xfrm>
            <a:off x="8224440" y="3186163"/>
            <a:ext cx="3553618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Направленность личности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909CE27-2F12-F73A-5524-C6A157DABEA2}"/>
              </a:ext>
            </a:extLst>
          </p:cNvPr>
          <p:cNvSpPr/>
          <p:nvPr/>
        </p:nvSpPr>
        <p:spPr>
          <a:xfrm>
            <a:off x="4319190" y="1361380"/>
            <a:ext cx="3553619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Отношение к школе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82A189D-C068-F27F-E8BF-50B858C3E92A}"/>
              </a:ext>
            </a:extLst>
          </p:cNvPr>
          <p:cNvSpPr/>
          <p:nvPr/>
        </p:nvSpPr>
        <p:spPr>
          <a:xfrm>
            <a:off x="8224440" y="1361380"/>
            <a:ext cx="3553618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Возможная Я-концепция будущего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C29475C-02DC-BEA1-BE77-663E62DA6EC3}"/>
              </a:ext>
            </a:extLst>
          </p:cNvPr>
          <p:cNvSpPr/>
          <p:nvPr/>
        </p:nvSpPr>
        <p:spPr>
          <a:xfrm>
            <a:off x="8226662" y="2273772"/>
            <a:ext cx="3553618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Временная перспектива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66ED7AB-4F9A-D517-D3AA-E078466BD826}"/>
              </a:ext>
            </a:extLst>
          </p:cNvPr>
          <p:cNvSpPr/>
          <p:nvPr/>
        </p:nvSpPr>
        <p:spPr>
          <a:xfrm>
            <a:off x="4319190" y="4099458"/>
            <a:ext cx="3553618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Профессиональные планы на будущее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CED530A-F042-9617-078E-972E5D2F306F}"/>
              </a:ext>
            </a:extLst>
          </p:cNvPr>
          <p:cNvSpPr/>
          <p:nvPr/>
        </p:nvSpPr>
        <p:spPr>
          <a:xfrm>
            <a:off x="8224440" y="4098554"/>
            <a:ext cx="3553618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Мотивация достижения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9B294F1-BC7A-818C-A7FA-4D0C9A26FB47}"/>
              </a:ext>
            </a:extLst>
          </p:cNvPr>
          <p:cNvSpPr/>
          <p:nvPr/>
        </p:nvSpPr>
        <p:spPr>
          <a:xfrm>
            <a:off x="2330450" y="5496620"/>
            <a:ext cx="3553618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Уровень субъективного благополучия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13BC92A-603B-3DCE-6822-ADE673D01BF5}"/>
              </a:ext>
            </a:extLst>
          </p:cNvPr>
          <p:cNvSpPr/>
          <p:nvPr/>
        </p:nvSpPr>
        <p:spPr>
          <a:xfrm>
            <a:off x="6307934" y="5496620"/>
            <a:ext cx="3553618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Способности, физическое состояние и др.</a:t>
            </a:r>
          </a:p>
        </p:txBody>
      </p:sp>
    </p:spTree>
    <p:extLst>
      <p:ext uri="{BB962C8B-B14F-4D97-AF65-F5344CB8AC3E}">
        <p14:creationId xmlns:p14="http://schemas.microsoft.com/office/powerpoint/2010/main" val="1867438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A789A031-5233-B6A1-D579-305D505C4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35B635F2-1055-01F9-6386-7BC16A1709C1}"/>
              </a:ext>
            </a:extLst>
          </p:cNvPr>
          <p:cNvSpPr/>
          <p:nvPr/>
        </p:nvSpPr>
        <p:spPr>
          <a:xfrm>
            <a:off x="2794001" y="16689"/>
            <a:ext cx="9397998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800" b="1" kern="0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  </a:t>
            </a:r>
            <a:r>
              <a:rPr lang="ru-RU" sz="2800" b="1" kern="0" dirty="0" err="1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Самоэффективность</a:t>
            </a:r>
            <a:r>
              <a:rPr lang="ru-RU" sz="2800" b="1" kern="0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, локус контроля, отношение к трудностям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9A7B6D68-8DF3-8DE7-B795-C3252DFEA856}"/>
              </a:ext>
            </a:extLst>
          </p:cNvPr>
          <p:cNvSpPr/>
          <p:nvPr/>
        </p:nvSpPr>
        <p:spPr>
          <a:xfrm>
            <a:off x="0" y="155575"/>
            <a:ext cx="3146425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84A515BF-19D5-6F17-A1BC-1125B87E684B}"/>
              </a:ext>
            </a:extLst>
          </p:cNvPr>
          <p:cNvSpPr/>
          <p:nvPr/>
        </p:nvSpPr>
        <p:spPr>
          <a:xfrm>
            <a:off x="0" y="-7938"/>
            <a:ext cx="3065463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B07398DB-0026-7D7A-C76E-D8715904E073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C8957FFF-24F3-2032-1433-F99D38439258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63C81586-3144-3C1D-7621-569D6326A599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1BF2968C-D569-31BC-40B5-180CEC66E15C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35062231-FAA1-A178-E3B6-8484ED5711DB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242B6767-C6FD-629E-87D6-BB3B9EE9B229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FCA7BFFD-27E3-3220-4CB6-6A2492628E04}"/>
              </a:ext>
            </a:extLst>
          </p:cNvPr>
          <p:cNvCxnSpPr/>
          <p:nvPr/>
        </p:nvCxnSpPr>
        <p:spPr>
          <a:xfrm>
            <a:off x="2836862" y="898525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634E19C7-E1F7-1A4C-D7F4-76C28E11851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D1CCF23-A836-8036-AF16-8A0D9C22B036}"/>
              </a:ext>
            </a:extLst>
          </p:cNvPr>
          <p:cNvSpPr/>
          <p:nvPr/>
        </p:nvSpPr>
        <p:spPr>
          <a:xfrm>
            <a:off x="1703388" y="1671403"/>
            <a:ext cx="8852852" cy="39120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вера индивида в свои способности успешно справляться с поставленными задачами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влияние этой уверенности в себе на мотивацию и достижения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внешний или внутренний локус контроля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формирование субъектности</a:t>
            </a:r>
          </a:p>
        </p:txBody>
      </p:sp>
    </p:spTree>
    <p:extLst>
      <p:ext uri="{BB962C8B-B14F-4D97-AF65-F5344CB8AC3E}">
        <p14:creationId xmlns:p14="http://schemas.microsoft.com/office/powerpoint/2010/main" val="3047002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A789A031-5233-B6A1-D579-305D505C4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35B635F2-1055-01F9-6386-7BC16A1709C1}"/>
              </a:ext>
            </a:extLst>
          </p:cNvPr>
          <p:cNvSpPr/>
          <p:nvPr/>
        </p:nvSpPr>
        <p:spPr>
          <a:xfrm>
            <a:off x="2794002" y="314673"/>
            <a:ext cx="939799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800" b="1" kern="0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  Представления об интеллекте, интерес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9A7B6D68-8DF3-8DE7-B795-C3252DFEA856}"/>
              </a:ext>
            </a:extLst>
          </p:cNvPr>
          <p:cNvSpPr/>
          <p:nvPr/>
        </p:nvSpPr>
        <p:spPr>
          <a:xfrm>
            <a:off x="0" y="155575"/>
            <a:ext cx="3146425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84A515BF-19D5-6F17-A1BC-1125B87E684B}"/>
              </a:ext>
            </a:extLst>
          </p:cNvPr>
          <p:cNvSpPr/>
          <p:nvPr/>
        </p:nvSpPr>
        <p:spPr>
          <a:xfrm>
            <a:off x="0" y="-7938"/>
            <a:ext cx="3065463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B07398DB-0026-7D7A-C76E-D8715904E073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C8957FFF-24F3-2032-1433-F99D38439258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63C81586-3144-3C1D-7621-569D6326A599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1BF2968C-D569-31BC-40B5-180CEC66E15C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35062231-FAA1-A178-E3B6-8484ED5711DB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242B6767-C6FD-629E-87D6-BB3B9EE9B229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FCA7BFFD-27E3-3220-4CB6-6A2492628E04}"/>
              </a:ext>
            </a:extLst>
          </p:cNvPr>
          <p:cNvCxnSpPr/>
          <p:nvPr/>
        </p:nvCxnSpPr>
        <p:spPr>
          <a:xfrm>
            <a:off x="2836862" y="898525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634E19C7-E1F7-1A4C-D7F4-76C28E11851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12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D1CCF23-A836-8036-AF16-8A0D9C22B036}"/>
              </a:ext>
            </a:extLst>
          </p:cNvPr>
          <p:cNvSpPr/>
          <p:nvPr/>
        </p:nvSpPr>
        <p:spPr>
          <a:xfrm>
            <a:off x="1703388" y="1671403"/>
            <a:ext cx="8852852" cy="39120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интеллект имеет изменчивую природу, он способен развиваться («прибыльная теория интеллекта»)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интеллект является постоянным, фиксированным («</a:t>
            </a:r>
            <a:r>
              <a:rPr lang="ru-RU" sz="2000" dirty="0" err="1"/>
              <a:t>данностная</a:t>
            </a:r>
            <a:r>
              <a:rPr lang="ru-RU" sz="2000" dirty="0"/>
              <a:t> теория интеллекта»)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четырехфазная модель развития интереса : 1) возникновение ситуационного интереса к предмету; 2) поддержание ситуационного интереса; 3) зарождение индивидуального интереса; 4) развитие индивидуального интереса</a:t>
            </a:r>
          </a:p>
        </p:txBody>
      </p:sp>
    </p:spTree>
    <p:extLst>
      <p:ext uri="{BB962C8B-B14F-4D97-AF65-F5344CB8AC3E}">
        <p14:creationId xmlns:p14="http://schemas.microsoft.com/office/powerpoint/2010/main" val="3775645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A789A031-5233-B6A1-D579-305D505C4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35B635F2-1055-01F9-6386-7BC16A1709C1}"/>
              </a:ext>
            </a:extLst>
          </p:cNvPr>
          <p:cNvSpPr/>
          <p:nvPr/>
        </p:nvSpPr>
        <p:spPr>
          <a:xfrm>
            <a:off x="2836862" y="0"/>
            <a:ext cx="9397998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800" b="1" kern="0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  Отношение к школе, профессиональные планы, понимание применимости знаний в жизни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9A7B6D68-8DF3-8DE7-B795-C3252DFEA856}"/>
              </a:ext>
            </a:extLst>
          </p:cNvPr>
          <p:cNvSpPr/>
          <p:nvPr/>
        </p:nvSpPr>
        <p:spPr>
          <a:xfrm>
            <a:off x="0" y="155575"/>
            <a:ext cx="3146425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84A515BF-19D5-6F17-A1BC-1125B87E684B}"/>
              </a:ext>
            </a:extLst>
          </p:cNvPr>
          <p:cNvSpPr/>
          <p:nvPr/>
        </p:nvSpPr>
        <p:spPr>
          <a:xfrm>
            <a:off x="0" y="-7938"/>
            <a:ext cx="3065463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B07398DB-0026-7D7A-C76E-D8715904E073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C8957FFF-24F3-2032-1433-F99D38439258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63C81586-3144-3C1D-7621-569D6326A599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1BF2968C-D569-31BC-40B5-180CEC66E15C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35062231-FAA1-A178-E3B6-8484ED5711DB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242B6767-C6FD-629E-87D6-BB3B9EE9B229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FCA7BFFD-27E3-3220-4CB6-6A2492628E04}"/>
              </a:ext>
            </a:extLst>
          </p:cNvPr>
          <p:cNvCxnSpPr/>
          <p:nvPr/>
        </p:nvCxnSpPr>
        <p:spPr>
          <a:xfrm>
            <a:off x="2836862" y="898525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634E19C7-E1F7-1A4C-D7F4-76C28E11851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13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D1CCF23-A836-8036-AF16-8A0D9C22B036}"/>
              </a:ext>
            </a:extLst>
          </p:cNvPr>
          <p:cNvSpPr/>
          <p:nvPr/>
        </p:nvSpPr>
        <p:spPr>
          <a:xfrm>
            <a:off x="1703388" y="1671403"/>
            <a:ext cx="8852852" cy="39120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обесценивание школы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отношение к школе как к инструментальному ресурсу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наличие или отсутствие профессиональных планов на будущее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особенности этих планов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применимость знаний во внеучебной жизни</a:t>
            </a:r>
          </a:p>
        </p:txBody>
      </p:sp>
    </p:spTree>
    <p:extLst>
      <p:ext uri="{BB962C8B-B14F-4D97-AF65-F5344CB8AC3E}">
        <p14:creationId xmlns:p14="http://schemas.microsoft.com/office/powerpoint/2010/main" val="3160304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A789A031-5233-B6A1-D579-305D505C4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35B635F2-1055-01F9-6386-7BC16A1709C1}"/>
              </a:ext>
            </a:extLst>
          </p:cNvPr>
          <p:cNvSpPr/>
          <p:nvPr/>
        </p:nvSpPr>
        <p:spPr>
          <a:xfrm>
            <a:off x="2836862" y="0"/>
            <a:ext cx="9397998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800" b="1" kern="0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  Возможная Я-концепция, временная перспектива, направленность личности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9A7B6D68-8DF3-8DE7-B795-C3252DFEA856}"/>
              </a:ext>
            </a:extLst>
          </p:cNvPr>
          <p:cNvSpPr/>
          <p:nvPr/>
        </p:nvSpPr>
        <p:spPr>
          <a:xfrm>
            <a:off x="0" y="155575"/>
            <a:ext cx="3146425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84A515BF-19D5-6F17-A1BC-1125B87E684B}"/>
              </a:ext>
            </a:extLst>
          </p:cNvPr>
          <p:cNvSpPr/>
          <p:nvPr/>
        </p:nvSpPr>
        <p:spPr>
          <a:xfrm>
            <a:off x="0" y="-7938"/>
            <a:ext cx="3065463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B07398DB-0026-7D7A-C76E-D8715904E073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C8957FFF-24F3-2032-1433-F99D38439258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63C81586-3144-3C1D-7621-569D6326A599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1BF2968C-D569-31BC-40B5-180CEC66E15C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35062231-FAA1-A178-E3B6-8484ED5711DB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242B6767-C6FD-629E-87D6-BB3B9EE9B229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FCA7BFFD-27E3-3220-4CB6-6A2492628E04}"/>
              </a:ext>
            </a:extLst>
          </p:cNvPr>
          <p:cNvCxnSpPr/>
          <p:nvPr/>
        </p:nvCxnSpPr>
        <p:spPr>
          <a:xfrm>
            <a:off x="2836862" y="898525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634E19C7-E1F7-1A4C-D7F4-76C28E11851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14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D1CCF23-A836-8036-AF16-8A0D9C22B036}"/>
              </a:ext>
            </a:extLst>
          </p:cNvPr>
          <p:cNvSpPr/>
          <p:nvPr/>
        </p:nvSpPr>
        <p:spPr>
          <a:xfrm>
            <a:off x="1703388" y="1671403"/>
            <a:ext cx="8852852" cy="39120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дальность горизонта планирования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направленность личности: 1) на себя; 2) на задачу; 3) на взаимодействие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представление о себе в будущем </a:t>
            </a:r>
          </a:p>
        </p:txBody>
      </p:sp>
    </p:spTree>
    <p:extLst>
      <p:ext uri="{BB962C8B-B14F-4D97-AF65-F5344CB8AC3E}">
        <p14:creationId xmlns:p14="http://schemas.microsoft.com/office/powerpoint/2010/main" val="4080120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A789A031-5233-B6A1-D579-305D505C4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35B635F2-1055-01F9-6386-7BC16A1709C1}"/>
              </a:ext>
            </a:extLst>
          </p:cNvPr>
          <p:cNvSpPr/>
          <p:nvPr/>
        </p:nvSpPr>
        <p:spPr>
          <a:xfrm>
            <a:off x="2794002" y="314673"/>
            <a:ext cx="939799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800" b="1" kern="0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  Мотивация достижения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9A7B6D68-8DF3-8DE7-B795-C3252DFEA856}"/>
              </a:ext>
            </a:extLst>
          </p:cNvPr>
          <p:cNvSpPr/>
          <p:nvPr/>
        </p:nvSpPr>
        <p:spPr>
          <a:xfrm>
            <a:off x="0" y="155575"/>
            <a:ext cx="3146425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84A515BF-19D5-6F17-A1BC-1125B87E684B}"/>
              </a:ext>
            </a:extLst>
          </p:cNvPr>
          <p:cNvSpPr/>
          <p:nvPr/>
        </p:nvSpPr>
        <p:spPr>
          <a:xfrm>
            <a:off x="0" y="-7938"/>
            <a:ext cx="3065463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B07398DB-0026-7D7A-C76E-D8715904E073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C8957FFF-24F3-2032-1433-F99D38439258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63C81586-3144-3C1D-7621-569D6326A599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1BF2968C-D569-31BC-40B5-180CEC66E15C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35062231-FAA1-A178-E3B6-8484ED5711DB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242B6767-C6FD-629E-87D6-BB3B9EE9B229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FCA7BFFD-27E3-3220-4CB6-6A2492628E04}"/>
              </a:ext>
            </a:extLst>
          </p:cNvPr>
          <p:cNvCxnSpPr/>
          <p:nvPr/>
        </p:nvCxnSpPr>
        <p:spPr>
          <a:xfrm>
            <a:off x="2836862" y="898525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634E19C7-E1F7-1A4C-D7F4-76C28E11851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15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D1CCF23-A836-8036-AF16-8A0D9C22B036}"/>
              </a:ext>
            </a:extLst>
          </p:cNvPr>
          <p:cNvSpPr/>
          <p:nvPr/>
        </p:nvSpPr>
        <p:spPr>
          <a:xfrm>
            <a:off x="1703388" y="1671403"/>
            <a:ext cx="8852852" cy="39120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возникающие в результате ситуаций, связанных с достижениями, верования и убеждения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эмоции, испытываемые при достижении успеха или столкновении с неудачей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вероятность успеха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ценность успеха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006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A789A031-5233-B6A1-D579-305D505C4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35B635F2-1055-01F9-6386-7BC16A1709C1}"/>
              </a:ext>
            </a:extLst>
          </p:cNvPr>
          <p:cNvSpPr/>
          <p:nvPr/>
        </p:nvSpPr>
        <p:spPr>
          <a:xfrm>
            <a:off x="2836862" y="7851"/>
            <a:ext cx="9397998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800" b="1" kern="0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  Уровень субъективного благополучия, способности, физическое состояние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9A7B6D68-8DF3-8DE7-B795-C3252DFEA856}"/>
              </a:ext>
            </a:extLst>
          </p:cNvPr>
          <p:cNvSpPr/>
          <p:nvPr/>
        </p:nvSpPr>
        <p:spPr>
          <a:xfrm>
            <a:off x="0" y="155575"/>
            <a:ext cx="3146425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84A515BF-19D5-6F17-A1BC-1125B87E684B}"/>
              </a:ext>
            </a:extLst>
          </p:cNvPr>
          <p:cNvSpPr/>
          <p:nvPr/>
        </p:nvSpPr>
        <p:spPr>
          <a:xfrm>
            <a:off x="0" y="-7938"/>
            <a:ext cx="3065463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B07398DB-0026-7D7A-C76E-D8715904E073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C8957FFF-24F3-2032-1433-F99D38439258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63C81586-3144-3C1D-7621-569D6326A599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1BF2968C-D569-31BC-40B5-180CEC66E15C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35062231-FAA1-A178-E3B6-8484ED5711DB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242B6767-C6FD-629E-87D6-BB3B9EE9B229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FCA7BFFD-27E3-3220-4CB6-6A2492628E04}"/>
              </a:ext>
            </a:extLst>
          </p:cNvPr>
          <p:cNvCxnSpPr/>
          <p:nvPr/>
        </p:nvCxnSpPr>
        <p:spPr>
          <a:xfrm>
            <a:off x="2836862" y="898525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634E19C7-E1F7-1A4C-D7F4-76C28E11851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16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D1CCF23-A836-8036-AF16-8A0D9C22B036}"/>
              </a:ext>
            </a:extLst>
          </p:cNvPr>
          <p:cNvSpPr/>
          <p:nvPr/>
        </p:nvSpPr>
        <p:spPr>
          <a:xfrm>
            <a:off x="1703388" y="1671403"/>
            <a:ext cx="8852852" cy="39120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связь уровня субъективного благополучия с учебной мотивацией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наличие или отсутствие способностей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влияние общего физического самочувствия</a:t>
            </a:r>
          </a:p>
        </p:txBody>
      </p:sp>
    </p:spTree>
    <p:extLst>
      <p:ext uri="{BB962C8B-B14F-4D97-AF65-F5344CB8AC3E}">
        <p14:creationId xmlns:p14="http://schemas.microsoft.com/office/powerpoint/2010/main" val="1958754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441FCFF3-C1DF-87CC-7255-BAE8FAD49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53E0A654-FECF-B981-85D2-DD33A8D41DFB}"/>
              </a:ext>
            </a:extLst>
          </p:cNvPr>
          <p:cNvSpPr/>
          <p:nvPr/>
        </p:nvSpPr>
        <p:spPr>
          <a:xfrm>
            <a:off x="3262312" y="260350"/>
            <a:ext cx="892968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Учебные</a:t>
            </a:r>
            <a:r>
              <a:rPr lang="ru-RU" sz="2800" b="1" kern="0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 и иные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факторы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612C5988-0184-78AA-72D0-8FF77396F7A1}"/>
              </a:ext>
            </a:extLst>
          </p:cNvPr>
          <p:cNvSpPr/>
          <p:nvPr/>
        </p:nvSpPr>
        <p:spPr>
          <a:xfrm>
            <a:off x="0" y="155575"/>
            <a:ext cx="3146425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471F440E-909F-7505-C8AF-4A4B53E2D446}"/>
              </a:ext>
            </a:extLst>
          </p:cNvPr>
          <p:cNvSpPr/>
          <p:nvPr/>
        </p:nvSpPr>
        <p:spPr>
          <a:xfrm>
            <a:off x="0" y="-7938"/>
            <a:ext cx="3065463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B74B98E2-F423-FB3D-DF93-A19F74CD2199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79C69F86-46B1-BBD6-D018-172136B94FFA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75B6F03A-576A-6220-852C-E240027F3FD7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1684F4E7-9638-864A-FE49-15874936F3D8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AA7E5225-460E-44B4-E1EE-6A65B050A3BF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EF1A249B-3A0C-E210-8110-7DE949573BD4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9FBF59BA-0067-1DE0-F2EC-AFEE1020C2FF}"/>
              </a:ext>
            </a:extLst>
          </p:cNvPr>
          <p:cNvCxnSpPr/>
          <p:nvPr/>
        </p:nvCxnSpPr>
        <p:spPr>
          <a:xfrm>
            <a:off x="2836862" y="898525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47C70794-B0CD-B126-45DD-EEBFE4EC482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17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D8F6E72-AB72-3AFB-3B53-CA2E44173787}"/>
              </a:ext>
            </a:extLst>
          </p:cNvPr>
          <p:cNvSpPr/>
          <p:nvPr/>
        </p:nvSpPr>
        <p:spPr>
          <a:xfrm>
            <a:off x="838000" y="2493295"/>
            <a:ext cx="3997724" cy="89693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Особенности программы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909CE27-2F12-F73A-5524-C6A157DABEA2}"/>
              </a:ext>
            </a:extLst>
          </p:cNvPr>
          <p:cNvSpPr/>
          <p:nvPr/>
        </p:nvSpPr>
        <p:spPr>
          <a:xfrm>
            <a:off x="7408862" y="2531428"/>
            <a:ext cx="3997723" cy="89693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Особенности образовательной среды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A3C6EA7-2146-DDA8-507C-E882550C3036}"/>
              </a:ext>
            </a:extLst>
          </p:cNvPr>
          <p:cNvSpPr/>
          <p:nvPr/>
        </p:nvSpPr>
        <p:spPr>
          <a:xfrm>
            <a:off x="838000" y="5227637"/>
            <a:ext cx="3997724" cy="89693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Цели учебных достижений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F745E5F-BCCB-4C3C-0E61-BF9AAA08EB90}"/>
              </a:ext>
            </a:extLst>
          </p:cNvPr>
          <p:cNvSpPr/>
          <p:nvPr/>
        </p:nvSpPr>
        <p:spPr>
          <a:xfrm>
            <a:off x="7226855" y="5227636"/>
            <a:ext cx="3997724" cy="89693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Исторический период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6F24607-5504-E97B-68AA-8C8A6BD4ECE0}"/>
              </a:ext>
            </a:extLst>
          </p:cNvPr>
          <p:cNvSpPr/>
          <p:nvPr/>
        </p:nvSpPr>
        <p:spPr>
          <a:xfrm>
            <a:off x="3999030" y="1223328"/>
            <a:ext cx="3997724" cy="75946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Учебные факторы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BFEFBED-71C5-77B8-D54E-2132F42425E6}"/>
              </a:ext>
            </a:extLst>
          </p:cNvPr>
          <p:cNvSpPr/>
          <p:nvPr/>
        </p:nvSpPr>
        <p:spPr>
          <a:xfrm>
            <a:off x="3999030" y="3900740"/>
            <a:ext cx="3997724" cy="75946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Иные факторы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E885C823-F44F-9926-46EE-9584182A8EDA}"/>
              </a:ext>
            </a:extLst>
          </p:cNvPr>
          <p:cNvCxnSpPr>
            <a:cxnSpLocks/>
          </p:cNvCxnSpPr>
          <p:nvPr/>
        </p:nvCxnSpPr>
        <p:spPr>
          <a:xfrm>
            <a:off x="4093527" y="2164080"/>
            <a:ext cx="0" cy="2293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634737A6-89D9-0C3E-8372-B9EFA41C78F9}"/>
              </a:ext>
            </a:extLst>
          </p:cNvPr>
          <p:cNvCxnSpPr>
            <a:cxnSpLocks/>
          </p:cNvCxnSpPr>
          <p:nvPr/>
        </p:nvCxnSpPr>
        <p:spPr>
          <a:xfrm>
            <a:off x="7883207" y="2164079"/>
            <a:ext cx="0" cy="2293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30F97EB0-D239-2C1B-4BAF-B4283B904915}"/>
              </a:ext>
            </a:extLst>
          </p:cNvPr>
          <p:cNvCxnSpPr>
            <a:cxnSpLocks/>
          </p:cNvCxnSpPr>
          <p:nvPr/>
        </p:nvCxnSpPr>
        <p:spPr>
          <a:xfrm>
            <a:off x="4184332" y="4841357"/>
            <a:ext cx="0" cy="2293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B5B43D88-3A1E-D17F-EC7A-86C466922508}"/>
              </a:ext>
            </a:extLst>
          </p:cNvPr>
          <p:cNvCxnSpPr>
            <a:cxnSpLocks/>
          </p:cNvCxnSpPr>
          <p:nvPr/>
        </p:nvCxnSpPr>
        <p:spPr>
          <a:xfrm>
            <a:off x="7883207" y="4841357"/>
            <a:ext cx="0" cy="2293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17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441FCFF3-C1DF-87CC-7255-BAE8FAD49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53E0A654-FECF-B981-85D2-DD33A8D41DFB}"/>
              </a:ext>
            </a:extLst>
          </p:cNvPr>
          <p:cNvSpPr/>
          <p:nvPr/>
        </p:nvSpPr>
        <p:spPr>
          <a:xfrm>
            <a:off x="3262312" y="260350"/>
            <a:ext cx="892968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Заключение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612C5988-0184-78AA-72D0-8FF77396F7A1}"/>
              </a:ext>
            </a:extLst>
          </p:cNvPr>
          <p:cNvSpPr/>
          <p:nvPr/>
        </p:nvSpPr>
        <p:spPr>
          <a:xfrm>
            <a:off x="0" y="155575"/>
            <a:ext cx="3146425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471F440E-909F-7505-C8AF-4A4B53E2D446}"/>
              </a:ext>
            </a:extLst>
          </p:cNvPr>
          <p:cNvSpPr/>
          <p:nvPr/>
        </p:nvSpPr>
        <p:spPr>
          <a:xfrm>
            <a:off x="0" y="-7938"/>
            <a:ext cx="3065463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B74B98E2-F423-FB3D-DF93-A19F74CD2199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79C69F86-46B1-BBD6-D018-172136B94FFA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75B6F03A-576A-6220-852C-E240027F3FD7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1684F4E7-9638-864A-FE49-15874936F3D8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AA7E5225-460E-44B4-E1EE-6A65B050A3BF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EF1A249B-3A0C-E210-8110-7DE949573BD4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9FBF59BA-0067-1DE0-F2EC-AFEE1020C2FF}"/>
              </a:ext>
            </a:extLst>
          </p:cNvPr>
          <p:cNvCxnSpPr/>
          <p:nvPr/>
        </p:nvCxnSpPr>
        <p:spPr>
          <a:xfrm>
            <a:off x="2836862" y="898525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47C70794-B0CD-B126-45DD-EEBFE4EC482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18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BE335F0-BC17-D5B6-048A-30B36A1732A3}"/>
              </a:ext>
            </a:extLst>
          </p:cNvPr>
          <p:cNvSpPr/>
          <p:nvPr/>
        </p:nvSpPr>
        <p:spPr>
          <a:xfrm>
            <a:off x="1587500" y="1839910"/>
            <a:ext cx="9585325" cy="301941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Мотив – это не просто побуждение, но характеризующее личность школьника побуждение*</a:t>
            </a:r>
          </a:p>
          <a:p>
            <a:pPr algn="ctr"/>
            <a:endParaRPr lang="ru-RU" dirty="0"/>
          </a:p>
          <a:p>
            <a:pPr algn="ctr"/>
            <a:r>
              <a:rPr lang="ru-RU" sz="1400" i="1" dirty="0"/>
              <a:t>*Л.И. </a:t>
            </a:r>
            <a:r>
              <a:rPr lang="ru-RU" sz="1400" i="1" dirty="0" err="1"/>
              <a:t>Божович</a:t>
            </a:r>
            <a:r>
              <a:rPr lang="ru-RU" sz="1400" i="1" dirty="0"/>
              <a:t> «Проблемы формирования личности»</a:t>
            </a:r>
          </a:p>
        </p:txBody>
      </p:sp>
    </p:spTree>
    <p:extLst>
      <p:ext uri="{BB962C8B-B14F-4D97-AF65-F5344CB8AC3E}">
        <p14:creationId xmlns:p14="http://schemas.microsoft.com/office/powerpoint/2010/main" val="4064956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" name="Google Shape;391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2400" y="3500438"/>
            <a:ext cx="1584325" cy="1582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986F0FE9-071D-5D2D-1D32-893DA69CD3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84F8F962-76AC-CFE2-C602-910C42E55DE5}"/>
              </a:ext>
            </a:extLst>
          </p:cNvPr>
          <p:cNvSpPr/>
          <p:nvPr/>
        </p:nvSpPr>
        <p:spPr>
          <a:xfrm>
            <a:off x="3262312" y="260350"/>
            <a:ext cx="892968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800" b="1" kern="0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Учебная мотивация: введение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352E5E62-FA9C-E3D6-1EBB-21970C48772B}"/>
              </a:ext>
            </a:extLst>
          </p:cNvPr>
          <p:cNvSpPr/>
          <p:nvPr/>
        </p:nvSpPr>
        <p:spPr>
          <a:xfrm>
            <a:off x="0" y="155575"/>
            <a:ext cx="3146425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8B1889E3-C24D-1BD6-FDBA-93781ED293F3}"/>
              </a:ext>
            </a:extLst>
          </p:cNvPr>
          <p:cNvSpPr/>
          <p:nvPr/>
        </p:nvSpPr>
        <p:spPr>
          <a:xfrm>
            <a:off x="0" y="-7938"/>
            <a:ext cx="3065463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042EBF7A-D7C7-42BB-9E7D-2DFED2267C6F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933B82B4-D828-D470-D649-733C1D8E746D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B020D9BB-0214-C738-6CC8-EFA1E05F0473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1004FB3E-1D04-513A-9AE9-50B6450A9216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AC59CCB0-D8BA-4A35-2F25-EE23BF49EFCF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0B853080-9B8C-108B-4ADF-AF8645A77FDF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4366B18E-469D-B8D7-893C-A2E0DC5ED033}"/>
              </a:ext>
            </a:extLst>
          </p:cNvPr>
          <p:cNvCxnSpPr/>
          <p:nvPr/>
        </p:nvCxnSpPr>
        <p:spPr>
          <a:xfrm>
            <a:off x="2813209" y="777180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D93FB1F4-2F6E-3827-C82D-C8C75D58E7F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20DBD37-CEE1-EF35-73FA-FB92802A90CE}"/>
              </a:ext>
            </a:extLst>
          </p:cNvPr>
          <p:cNvSpPr/>
          <p:nvPr/>
        </p:nvSpPr>
        <p:spPr>
          <a:xfrm>
            <a:off x="1462404" y="1759744"/>
            <a:ext cx="2940685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Учебная деятельность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5292E66-B03D-CEBE-202D-35DC5EBF060B}"/>
              </a:ext>
            </a:extLst>
          </p:cNvPr>
          <p:cNvSpPr/>
          <p:nvPr/>
        </p:nvSpPr>
        <p:spPr>
          <a:xfrm>
            <a:off x="7385209" y="806320"/>
            <a:ext cx="3320732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Полимотивирована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131FB72-F872-D105-AF75-3866F630272C}"/>
              </a:ext>
            </a:extLst>
          </p:cNvPr>
          <p:cNvSpPr/>
          <p:nvPr/>
        </p:nvSpPr>
        <p:spPr>
          <a:xfrm>
            <a:off x="7375208" y="1789691"/>
            <a:ext cx="3320734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Связана с особенностями развития личности обучающегося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E70814B-AF66-1232-D972-F321E7C78DC9}"/>
              </a:ext>
            </a:extLst>
          </p:cNvPr>
          <p:cNvSpPr/>
          <p:nvPr/>
        </p:nvSpPr>
        <p:spPr>
          <a:xfrm>
            <a:off x="7375049" y="2805741"/>
            <a:ext cx="3320732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Испытывает влияние множества факторов (помимо мотивов)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1B4FE8B-3EA0-643C-C9AB-10ACF198DAAD}"/>
              </a:ext>
            </a:extLst>
          </p:cNvPr>
          <p:cNvSpPr/>
          <p:nvPr/>
        </p:nvSpPr>
        <p:spPr>
          <a:xfrm>
            <a:off x="1462404" y="4562877"/>
            <a:ext cx="2940685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Учебная мотивация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DA7FD736-92E6-3348-F121-46EFC5A10603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4506120" y="2246891"/>
            <a:ext cx="2869088" cy="4783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70FB2A0C-ABB3-68DF-B25C-BC7C354E549A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4516121" y="2294725"/>
            <a:ext cx="2858928" cy="96821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75FB00FA-F87C-7FA9-BC3B-0C50632CAAF3}"/>
              </a:ext>
            </a:extLst>
          </p:cNvPr>
          <p:cNvCxnSpPr>
            <a:cxnSpLocks/>
          </p:cNvCxnSpPr>
          <p:nvPr/>
        </p:nvCxnSpPr>
        <p:spPr>
          <a:xfrm flipV="1">
            <a:off x="4515962" y="1312045"/>
            <a:ext cx="2854164" cy="95876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DBBD9C9E-A6BE-FB01-1778-FB361388D60E}"/>
              </a:ext>
            </a:extLst>
          </p:cNvPr>
          <p:cNvSpPr/>
          <p:nvPr/>
        </p:nvSpPr>
        <p:spPr>
          <a:xfrm>
            <a:off x="7385209" y="4060254"/>
            <a:ext cx="3320732" cy="7955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Сложная структура мотивов* </a:t>
            </a:r>
          </a:p>
          <a:p>
            <a:pPr algn="ctr"/>
            <a:endParaRPr lang="ru-RU" dirty="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7F5C95A3-78E6-BE06-2AD1-99DAC308642C}"/>
              </a:ext>
            </a:extLst>
          </p:cNvPr>
          <p:cNvSpPr/>
          <p:nvPr/>
        </p:nvSpPr>
        <p:spPr>
          <a:xfrm>
            <a:off x="7370126" y="4977887"/>
            <a:ext cx="3320732" cy="79379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Совокупность мотивирующих факторов**</a:t>
            </a:r>
          </a:p>
        </p:txBody>
      </p: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C8689135-FB76-9245-03B1-7D6214DFC120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4515962" y="4458009"/>
            <a:ext cx="2869247" cy="58561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F7FA8ADA-4895-88FB-E01A-0AA6EAA4B7A5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4515962" y="5043625"/>
            <a:ext cx="2854164" cy="33116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B416015-5848-A3C6-5223-1716E197CAEA}"/>
              </a:ext>
            </a:extLst>
          </p:cNvPr>
          <p:cNvSpPr txBox="1"/>
          <p:nvPr/>
        </p:nvSpPr>
        <p:spPr>
          <a:xfrm>
            <a:off x="-59213" y="6115734"/>
            <a:ext cx="669766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solidFill>
                  <a:schemeClr val="accent1">
                    <a:lumMod val="75000"/>
                  </a:schemeClr>
                </a:solidFill>
              </a:rPr>
              <a:t>*М.В. Матюхина «Мотивы учения учащихся с разным уровнем успеваемости»</a:t>
            </a:r>
          </a:p>
          <a:p>
            <a:pPr algn="just"/>
            <a:r>
              <a:rPr lang="ru-RU" sz="1400" i="1" dirty="0">
                <a:solidFill>
                  <a:schemeClr val="accent1">
                    <a:lumMod val="75000"/>
                  </a:schemeClr>
                </a:solidFill>
              </a:rPr>
              <a:t>**А.К. Маркова «Формирование мотивации учения в школьном возрасте»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62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780FCFAD-729E-05A8-955F-6B3EDEFA6D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456CE32F-8481-E5DB-1719-830E06A456FC}"/>
              </a:ext>
            </a:extLst>
          </p:cNvPr>
          <p:cNvSpPr/>
          <p:nvPr/>
        </p:nvSpPr>
        <p:spPr>
          <a:xfrm>
            <a:off x="3181350" y="236091"/>
            <a:ext cx="901065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Исследование учебной мотивации в МГППУ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86AC1434-3534-53B8-8ED7-293DB5C0242B}"/>
              </a:ext>
            </a:extLst>
          </p:cNvPr>
          <p:cNvSpPr/>
          <p:nvPr/>
        </p:nvSpPr>
        <p:spPr>
          <a:xfrm>
            <a:off x="-101600" y="127794"/>
            <a:ext cx="3146425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9DA60845-2014-B59A-02B0-BA0921ADCA24}"/>
              </a:ext>
            </a:extLst>
          </p:cNvPr>
          <p:cNvSpPr/>
          <p:nvPr/>
        </p:nvSpPr>
        <p:spPr>
          <a:xfrm>
            <a:off x="0" y="-7938"/>
            <a:ext cx="3065463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08790B52-FD52-F1F5-32CD-9ADCBE6960B6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8021E581-C94A-3096-7113-867D3304FEC9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83CA54D7-62E3-7537-2B9E-1ECF23E3A3D5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C07B3390-61C2-0C0D-BA37-6D808AA3E7CC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7090F6AE-2A99-7166-58A1-E6BB91C57B2F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C31EC2B6-52B4-292A-F652-0EBFF50263BA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F5F6CC1E-1BDE-775B-EE11-B336F13E0739}"/>
              </a:ext>
            </a:extLst>
          </p:cNvPr>
          <p:cNvCxnSpPr/>
          <p:nvPr/>
        </p:nvCxnSpPr>
        <p:spPr>
          <a:xfrm>
            <a:off x="2855913" y="862013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F14F00E9-639C-0CEC-5AF0-F082AA353CA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1" name="Google Shape;191;p2">
            <a:extLst>
              <a:ext uri="{FF2B5EF4-FFF2-40B4-BE49-F238E27FC236}">
                <a16:creationId xmlns:a16="http://schemas.microsoft.com/office/drawing/2014/main" id="{83D0C2E5-1A7E-F9EC-2E1D-D2386E38E7EB}"/>
              </a:ext>
            </a:extLst>
          </p:cNvPr>
          <p:cNvSpPr txBox="1"/>
          <p:nvPr/>
        </p:nvSpPr>
        <p:spPr>
          <a:xfrm>
            <a:off x="477838" y="1662906"/>
            <a:ext cx="11522075" cy="4801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Анализ зарубежных и отечественных исследований учебной мотивации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2.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Разработка методик, объединивших проблематику развития личности и учебной мотивации школьников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3. Адаптация и валидизация методик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4. Проведение исследования с применением новых методик 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5. Подведение итогов, выявление основных факторов, влияющих на формирование и развитие учебной мотивации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293370" indent="448945" algn="just">
              <a:lnSpc>
                <a:spcPct val="150000"/>
              </a:lnSpc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93370" indent="448945" algn="just">
              <a:lnSpc>
                <a:spcPct val="150000"/>
              </a:lnSpc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93370" indent="448945" algn="just">
              <a:lnSpc>
                <a:spcPct val="150000"/>
              </a:lnSpc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05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8BB81E2A-5F72-A9DF-DD68-568F727A87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002F7C81-D964-6C3D-A6D4-EC1E8FA108FF}"/>
              </a:ext>
            </a:extLst>
          </p:cNvPr>
          <p:cNvSpPr/>
          <p:nvPr/>
        </p:nvSpPr>
        <p:spPr>
          <a:xfrm>
            <a:off x="3262312" y="260350"/>
            <a:ext cx="892968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800" b="1" kern="0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Учебная деятельность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C2801854-7485-9F15-1591-42A81F46CF74}"/>
              </a:ext>
            </a:extLst>
          </p:cNvPr>
          <p:cNvSpPr/>
          <p:nvPr/>
        </p:nvSpPr>
        <p:spPr>
          <a:xfrm>
            <a:off x="0" y="155575"/>
            <a:ext cx="3146425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ED4BC03B-B108-B229-DB13-88C4EBD2D725}"/>
              </a:ext>
            </a:extLst>
          </p:cNvPr>
          <p:cNvSpPr/>
          <p:nvPr/>
        </p:nvSpPr>
        <p:spPr>
          <a:xfrm>
            <a:off x="0" y="-7938"/>
            <a:ext cx="3065463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E693F8D2-3A02-12A3-8E60-7183198C3F9B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A311E7A4-A325-2065-350A-C007E0AF8784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DE665848-ECD4-DEFA-C3D7-A322A416D7C3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DD834E79-EEB8-C882-9CC6-5B673EAC7E89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F3B64B41-F51A-D184-392A-48E2DC50FE53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78F45794-0D23-5084-901E-B650BC776E14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A380997E-B4E5-41C7-7EFA-9D32A1541EEE}"/>
              </a:ext>
            </a:extLst>
          </p:cNvPr>
          <p:cNvCxnSpPr/>
          <p:nvPr/>
        </p:nvCxnSpPr>
        <p:spPr>
          <a:xfrm>
            <a:off x="2836862" y="898525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1EDE0E09-3BDB-1A99-7384-370660B5FAF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06B5804-31DD-C633-EBA0-53DD7ED93EA4}"/>
              </a:ext>
            </a:extLst>
          </p:cNvPr>
          <p:cNvSpPr/>
          <p:nvPr/>
        </p:nvSpPr>
        <p:spPr>
          <a:xfrm>
            <a:off x="2236191" y="1583311"/>
            <a:ext cx="7923804" cy="13786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Факторы, оказывающие влияние на учебную деятельность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66F70E3-330E-2EBC-13F9-C19B7A3918FF}"/>
              </a:ext>
            </a:extLst>
          </p:cNvPr>
          <p:cNvSpPr/>
          <p:nvPr/>
        </p:nvSpPr>
        <p:spPr>
          <a:xfrm>
            <a:off x="8339532" y="3896079"/>
            <a:ext cx="1820468" cy="24923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 Иные факторы</a:t>
            </a:r>
            <a:endParaRPr lang="ru-RU" dirty="0"/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F05CA0D1-444D-4141-B405-0521D119FCC0}"/>
              </a:ext>
            </a:extLst>
          </p:cNvPr>
          <p:cNvCxnSpPr>
            <a:cxnSpLocks/>
          </p:cNvCxnSpPr>
          <p:nvPr/>
        </p:nvCxnSpPr>
        <p:spPr>
          <a:xfrm>
            <a:off x="3167063" y="3264027"/>
            <a:ext cx="0" cy="19933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EA60751D-B970-58DA-9E2D-A4BB6E81C7D1}"/>
              </a:ext>
            </a:extLst>
          </p:cNvPr>
          <p:cNvCxnSpPr>
            <a:cxnSpLocks/>
          </p:cNvCxnSpPr>
          <p:nvPr/>
        </p:nvCxnSpPr>
        <p:spPr>
          <a:xfrm>
            <a:off x="5172075" y="3264027"/>
            <a:ext cx="0" cy="19933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18721F26-9DFF-BD9F-4736-0AE763A3CD84}"/>
              </a:ext>
            </a:extLst>
          </p:cNvPr>
          <p:cNvCxnSpPr>
            <a:cxnSpLocks/>
          </p:cNvCxnSpPr>
          <p:nvPr/>
        </p:nvCxnSpPr>
        <p:spPr>
          <a:xfrm>
            <a:off x="7213600" y="3264027"/>
            <a:ext cx="0" cy="19933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AA178FE4-9E82-50E0-DA71-BD3135B9BD23}"/>
              </a:ext>
            </a:extLst>
          </p:cNvPr>
          <p:cNvCxnSpPr>
            <a:cxnSpLocks/>
          </p:cNvCxnSpPr>
          <p:nvPr/>
        </p:nvCxnSpPr>
        <p:spPr>
          <a:xfrm>
            <a:off x="9215832" y="3264027"/>
            <a:ext cx="0" cy="19933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3F01D19-69AE-490D-DB82-8BE5A4E8DECA}"/>
              </a:ext>
            </a:extLst>
          </p:cNvPr>
          <p:cNvSpPr/>
          <p:nvPr/>
        </p:nvSpPr>
        <p:spPr>
          <a:xfrm>
            <a:off x="6320030" y="3896078"/>
            <a:ext cx="1820468" cy="24923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 Учебные факторы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328B582-8F3A-9025-7E08-082582B1EDE1}"/>
              </a:ext>
            </a:extLst>
          </p:cNvPr>
          <p:cNvSpPr/>
          <p:nvPr/>
        </p:nvSpPr>
        <p:spPr>
          <a:xfrm>
            <a:off x="4275531" y="3896078"/>
            <a:ext cx="1820468" cy="24923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 Личностные факторы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5E7DFEC-A410-6475-668B-E2889AD0178C}"/>
              </a:ext>
            </a:extLst>
          </p:cNvPr>
          <p:cNvSpPr/>
          <p:nvPr/>
        </p:nvSpPr>
        <p:spPr>
          <a:xfrm>
            <a:off x="2236191" y="3896078"/>
            <a:ext cx="1820468" cy="24923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 Социальные факторы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260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441FCFF3-C1DF-87CC-7255-BAE8FAD49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53E0A654-FECF-B981-85D2-DD33A8D41DFB}"/>
              </a:ext>
            </a:extLst>
          </p:cNvPr>
          <p:cNvSpPr/>
          <p:nvPr/>
        </p:nvSpPr>
        <p:spPr>
          <a:xfrm>
            <a:off x="3262312" y="260350"/>
            <a:ext cx="892968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Социальные факторы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612C5988-0184-78AA-72D0-8FF77396F7A1}"/>
              </a:ext>
            </a:extLst>
          </p:cNvPr>
          <p:cNvSpPr/>
          <p:nvPr/>
        </p:nvSpPr>
        <p:spPr>
          <a:xfrm>
            <a:off x="0" y="155575"/>
            <a:ext cx="3146425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471F440E-909F-7505-C8AF-4A4B53E2D446}"/>
              </a:ext>
            </a:extLst>
          </p:cNvPr>
          <p:cNvSpPr/>
          <p:nvPr/>
        </p:nvSpPr>
        <p:spPr>
          <a:xfrm>
            <a:off x="0" y="-7938"/>
            <a:ext cx="3065463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B74B98E2-F423-FB3D-DF93-A19F74CD2199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79C69F86-46B1-BBD6-D018-172136B94FFA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75B6F03A-576A-6220-852C-E240027F3FD7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1684F4E7-9638-864A-FE49-15874936F3D8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AA7E5225-460E-44B4-E1EE-6A65B050A3BF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EF1A249B-3A0C-E210-8110-7DE949573BD4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9FBF59BA-0067-1DE0-F2EC-AFEE1020C2FF}"/>
              </a:ext>
            </a:extLst>
          </p:cNvPr>
          <p:cNvCxnSpPr/>
          <p:nvPr/>
        </p:nvCxnSpPr>
        <p:spPr>
          <a:xfrm>
            <a:off x="2836862" y="898525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47C70794-B0CD-B126-45DD-EEBFE4EC482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D8F6E72-AB72-3AFB-3B53-CA2E44173787}"/>
              </a:ext>
            </a:extLst>
          </p:cNvPr>
          <p:cNvSpPr/>
          <p:nvPr/>
        </p:nvSpPr>
        <p:spPr>
          <a:xfrm>
            <a:off x="1532730" y="1351356"/>
            <a:ext cx="3553619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Роль учителя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538CA72-24FF-C967-D7ED-B62E156C18A7}"/>
              </a:ext>
            </a:extLst>
          </p:cNvPr>
          <p:cNvSpPr/>
          <p:nvPr/>
        </p:nvSpPr>
        <p:spPr>
          <a:xfrm>
            <a:off x="1532731" y="3443639"/>
            <a:ext cx="3553619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Обратная связь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B926DD0-2084-485A-9FCF-3852CFC0D349}"/>
              </a:ext>
            </a:extLst>
          </p:cNvPr>
          <p:cNvSpPr/>
          <p:nvPr/>
        </p:nvSpPr>
        <p:spPr>
          <a:xfrm>
            <a:off x="1532731" y="4485439"/>
            <a:ext cx="3553619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Чужой пример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581F6FE-C51E-7655-2462-AF08C3A3D037}"/>
              </a:ext>
            </a:extLst>
          </p:cNvPr>
          <p:cNvSpPr/>
          <p:nvPr/>
        </p:nvSpPr>
        <p:spPr>
          <a:xfrm>
            <a:off x="6225773" y="2395534"/>
            <a:ext cx="3553619" cy="6049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Представления и взгляды родителей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A251C0E-F2BD-3EE0-2C6A-561D11D3F756}"/>
              </a:ext>
            </a:extLst>
          </p:cNvPr>
          <p:cNvSpPr/>
          <p:nvPr/>
        </p:nvSpPr>
        <p:spPr>
          <a:xfrm>
            <a:off x="1532731" y="2395533"/>
            <a:ext cx="3553619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Помощь окружающих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D5FA9AD-F1BE-5C6E-0C14-5062EE48B1F0}"/>
              </a:ext>
            </a:extLst>
          </p:cNvPr>
          <p:cNvSpPr/>
          <p:nvPr/>
        </p:nvSpPr>
        <p:spPr>
          <a:xfrm>
            <a:off x="6225773" y="3445144"/>
            <a:ext cx="3553619" cy="6049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Культурные ценности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2CD7348-0A28-B09F-432E-C63F77A18072}"/>
              </a:ext>
            </a:extLst>
          </p:cNvPr>
          <p:cNvSpPr/>
          <p:nvPr/>
        </p:nvSpPr>
        <p:spPr>
          <a:xfrm>
            <a:off x="6225774" y="4485439"/>
            <a:ext cx="3553618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Традиции и правила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909CE27-2F12-F73A-5524-C6A157DABEA2}"/>
              </a:ext>
            </a:extLst>
          </p:cNvPr>
          <p:cNvSpPr/>
          <p:nvPr/>
        </p:nvSpPr>
        <p:spPr>
          <a:xfrm>
            <a:off x="6225773" y="1351354"/>
            <a:ext cx="3553619" cy="60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Психологический климат в классе</a:t>
            </a:r>
          </a:p>
        </p:txBody>
      </p:sp>
    </p:spTree>
    <p:extLst>
      <p:ext uri="{BB962C8B-B14F-4D97-AF65-F5344CB8AC3E}">
        <p14:creationId xmlns:p14="http://schemas.microsoft.com/office/powerpoint/2010/main" val="117636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A789A031-5233-B6A1-D579-305D505C4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35B635F2-1055-01F9-6386-7BC16A1709C1}"/>
              </a:ext>
            </a:extLst>
          </p:cNvPr>
          <p:cNvSpPr/>
          <p:nvPr/>
        </p:nvSpPr>
        <p:spPr>
          <a:xfrm>
            <a:off x="3181350" y="260350"/>
            <a:ext cx="901064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800" b="1" kern="0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Роль учителя  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9A7B6D68-8DF3-8DE7-B795-C3252DFEA856}"/>
              </a:ext>
            </a:extLst>
          </p:cNvPr>
          <p:cNvSpPr/>
          <p:nvPr/>
        </p:nvSpPr>
        <p:spPr>
          <a:xfrm>
            <a:off x="0" y="155575"/>
            <a:ext cx="3146425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84A515BF-19D5-6F17-A1BC-1125B87E684B}"/>
              </a:ext>
            </a:extLst>
          </p:cNvPr>
          <p:cNvSpPr/>
          <p:nvPr/>
        </p:nvSpPr>
        <p:spPr>
          <a:xfrm>
            <a:off x="0" y="-7938"/>
            <a:ext cx="3065463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B07398DB-0026-7D7A-C76E-D8715904E073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C8957FFF-24F3-2032-1433-F99D38439258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63C81586-3144-3C1D-7621-569D6326A599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1BF2968C-D569-31BC-40B5-180CEC66E15C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35062231-FAA1-A178-E3B6-8484ED5711DB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242B6767-C6FD-629E-87D6-BB3B9EE9B229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FCA7BFFD-27E3-3220-4CB6-6A2492628E04}"/>
              </a:ext>
            </a:extLst>
          </p:cNvPr>
          <p:cNvCxnSpPr/>
          <p:nvPr/>
        </p:nvCxnSpPr>
        <p:spPr>
          <a:xfrm>
            <a:off x="2836862" y="898525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634E19C7-E1F7-1A4C-D7F4-76C28E11851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D1CCF23-A836-8036-AF16-8A0D9C22B036}"/>
              </a:ext>
            </a:extLst>
          </p:cNvPr>
          <p:cNvSpPr/>
          <p:nvPr/>
        </p:nvSpPr>
        <p:spPr>
          <a:xfrm>
            <a:off x="1703388" y="1671403"/>
            <a:ext cx="8852852" cy="39120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помощь учителя в развитии у обучающихся уверенности в себе, интереса и внутренней ценности знаний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увлеченность учителя своим предметом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забота о психологическом климате на уроке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отношение учителя к  успехам и неудачам обучающихся (акцент на успехах обучающихся)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привлечение родителей к обсуждению и решению школьных проблем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помощь или предвзятое отношение учителя </a:t>
            </a:r>
          </a:p>
        </p:txBody>
      </p:sp>
    </p:spTree>
    <p:extLst>
      <p:ext uri="{BB962C8B-B14F-4D97-AF65-F5344CB8AC3E}">
        <p14:creationId xmlns:p14="http://schemas.microsoft.com/office/powerpoint/2010/main" val="271993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A789A031-5233-B6A1-D579-305D505C4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35B635F2-1055-01F9-6386-7BC16A1709C1}"/>
              </a:ext>
            </a:extLst>
          </p:cNvPr>
          <p:cNvSpPr/>
          <p:nvPr/>
        </p:nvSpPr>
        <p:spPr>
          <a:xfrm>
            <a:off x="3181350" y="260350"/>
            <a:ext cx="901064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800" b="1" kern="0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  Обратная связь и чужой пример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9A7B6D68-8DF3-8DE7-B795-C3252DFEA856}"/>
              </a:ext>
            </a:extLst>
          </p:cNvPr>
          <p:cNvSpPr/>
          <p:nvPr/>
        </p:nvSpPr>
        <p:spPr>
          <a:xfrm>
            <a:off x="0" y="155575"/>
            <a:ext cx="3146425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84A515BF-19D5-6F17-A1BC-1125B87E684B}"/>
              </a:ext>
            </a:extLst>
          </p:cNvPr>
          <p:cNvSpPr/>
          <p:nvPr/>
        </p:nvSpPr>
        <p:spPr>
          <a:xfrm>
            <a:off x="0" y="-7938"/>
            <a:ext cx="3065463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B07398DB-0026-7D7A-C76E-D8715904E073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C8957FFF-24F3-2032-1433-F99D38439258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63C81586-3144-3C1D-7621-569D6326A599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1BF2968C-D569-31BC-40B5-180CEC66E15C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35062231-FAA1-A178-E3B6-8484ED5711DB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242B6767-C6FD-629E-87D6-BB3B9EE9B229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FCA7BFFD-27E3-3220-4CB6-6A2492628E04}"/>
              </a:ext>
            </a:extLst>
          </p:cNvPr>
          <p:cNvCxnSpPr/>
          <p:nvPr/>
        </p:nvCxnSpPr>
        <p:spPr>
          <a:xfrm>
            <a:off x="2836862" y="898525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634E19C7-E1F7-1A4C-D7F4-76C28E11851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D1CCF23-A836-8036-AF16-8A0D9C22B036}"/>
              </a:ext>
            </a:extLst>
          </p:cNvPr>
          <p:cNvSpPr/>
          <p:nvPr/>
        </p:nvSpPr>
        <p:spPr>
          <a:xfrm>
            <a:off x="1703388" y="1671403"/>
            <a:ext cx="8852852" cy="39120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формирование чувства контроля через обратную связь от родителей и учителей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соответствие обратной связи реальным способностям и успеваемости обучающегося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подражание модели поведения значимого другого </a:t>
            </a:r>
          </a:p>
        </p:txBody>
      </p:sp>
    </p:spTree>
    <p:extLst>
      <p:ext uri="{BB962C8B-B14F-4D97-AF65-F5344CB8AC3E}">
        <p14:creationId xmlns:p14="http://schemas.microsoft.com/office/powerpoint/2010/main" val="362277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A789A031-5233-B6A1-D579-305D505C4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35B635F2-1055-01F9-6386-7BC16A1709C1}"/>
              </a:ext>
            </a:extLst>
          </p:cNvPr>
          <p:cNvSpPr/>
          <p:nvPr/>
        </p:nvSpPr>
        <p:spPr>
          <a:xfrm>
            <a:off x="2678113" y="-55542"/>
            <a:ext cx="9513887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800" b="1" kern="0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  Помощь окружающих и психологический климат в классе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9A7B6D68-8DF3-8DE7-B795-C3252DFEA856}"/>
              </a:ext>
            </a:extLst>
          </p:cNvPr>
          <p:cNvSpPr/>
          <p:nvPr/>
        </p:nvSpPr>
        <p:spPr>
          <a:xfrm>
            <a:off x="1" y="155575"/>
            <a:ext cx="2933700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84A515BF-19D5-6F17-A1BC-1125B87E684B}"/>
              </a:ext>
            </a:extLst>
          </p:cNvPr>
          <p:cNvSpPr/>
          <p:nvPr/>
        </p:nvSpPr>
        <p:spPr>
          <a:xfrm>
            <a:off x="1" y="-7938"/>
            <a:ext cx="2933700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B07398DB-0026-7D7A-C76E-D8715904E073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C8957FFF-24F3-2032-1433-F99D38439258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63C81586-3144-3C1D-7621-569D6326A599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1BF2968C-D569-31BC-40B5-180CEC66E15C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35062231-FAA1-A178-E3B6-8484ED5711DB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242B6767-C6FD-629E-87D6-BB3B9EE9B229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FCA7BFFD-27E3-3220-4CB6-6A2492628E04}"/>
              </a:ext>
            </a:extLst>
          </p:cNvPr>
          <p:cNvCxnSpPr/>
          <p:nvPr/>
        </p:nvCxnSpPr>
        <p:spPr>
          <a:xfrm>
            <a:off x="2836862" y="898525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634E19C7-E1F7-1A4C-D7F4-76C28E11851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8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D1CCF23-A836-8036-AF16-8A0D9C22B036}"/>
              </a:ext>
            </a:extLst>
          </p:cNvPr>
          <p:cNvSpPr/>
          <p:nvPr/>
        </p:nvSpPr>
        <p:spPr>
          <a:xfrm>
            <a:off x="1703388" y="1671403"/>
            <a:ext cx="8852852" cy="39120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снижение тревожности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формирование чувства контроля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формирование обстановки, способствующей проявлению себя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наличие положительных эмоций и интереса </a:t>
            </a:r>
          </a:p>
        </p:txBody>
      </p:sp>
    </p:spTree>
    <p:extLst>
      <p:ext uri="{BB962C8B-B14F-4D97-AF65-F5344CB8AC3E}">
        <p14:creationId xmlns:p14="http://schemas.microsoft.com/office/powerpoint/2010/main" val="3167453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A789A031-5233-B6A1-D579-305D505C4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>
            <a:extLst>
              <a:ext uri="{FF2B5EF4-FFF2-40B4-BE49-F238E27FC236}">
                <a16:creationId xmlns:a16="http://schemas.microsoft.com/office/drawing/2014/main" id="{35B635F2-1055-01F9-6386-7BC16A1709C1}"/>
              </a:ext>
            </a:extLst>
          </p:cNvPr>
          <p:cNvSpPr/>
          <p:nvPr/>
        </p:nvSpPr>
        <p:spPr>
          <a:xfrm>
            <a:off x="2794001" y="16689"/>
            <a:ext cx="9397998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800" b="1" kern="0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  Представления родителей, культурные ценности и традиции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">
            <a:extLst>
              <a:ext uri="{FF2B5EF4-FFF2-40B4-BE49-F238E27FC236}">
                <a16:creationId xmlns:a16="http://schemas.microsoft.com/office/drawing/2014/main" id="{9A7B6D68-8DF3-8DE7-B795-C3252DFEA856}"/>
              </a:ext>
            </a:extLst>
          </p:cNvPr>
          <p:cNvSpPr/>
          <p:nvPr/>
        </p:nvSpPr>
        <p:spPr>
          <a:xfrm>
            <a:off x="0" y="155575"/>
            <a:ext cx="3146425" cy="896938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D4E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>
            <a:extLst>
              <a:ext uri="{FF2B5EF4-FFF2-40B4-BE49-F238E27FC236}">
                <a16:creationId xmlns:a16="http://schemas.microsoft.com/office/drawing/2014/main" id="{84A515BF-19D5-6F17-A1BC-1125B87E684B}"/>
              </a:ext>
            </a:extLst>
          </p:cNvPr>
          <p:cNvSpPr/>
          <p:nvPr/>
        </p:nvSpPr>
        <p:spPr>
          <a:xfrm>
            <a:off x="0" y="-7938"/>
            <a:ext cx="3065463" cy="906463"/>
          </a:xfrm>
          <a:custGeom>
            <a:avLst/>
            <a:gdLst/>
            <a:ahLst/>
            <a:cxnLst/>
            <a:rect l="l" t="t" r="r" b="b"/>
            <a:pathLst>
              <a:path w="4520725" h="1743342" extrusionOk="0">
                <a:moveTo>
                  <a:pt x="0" y="0"/>
                </a:moveTo>
                <a:lnTo>
                  <a:pt x="0" y="1743342"/>
                </a:lnTo>
                <a:lnTo>
                  <a:pt x="3529413" y="1743342"/>
                </a:lnTo>
                <a:lnTo>
                  <a:pt x="4520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">
            <a:extLst>
              <a:ext uri="{FF2B5EF4-FFF2-40B4-BE49-F238E27FC236}">
                <a16:creationId xmlns:a16="http://schemas.microsoft.com/office/drawing/2014/main" id="{B07398DB-0026-7D7A-C76E-D8715904E073}"/>
              </a:ext>
            </a:extLst>
          </p:cNvPr>
          <p:cNvGrpSpPr/>
          <p:nvPr/>
        </p:nvGrpSpPr>
        <p:grpSpPr>
          <a:xfrm>
            <a:off x="1238250" y="260350"/>
            <a:ext cx="1439863" cy="788988"/>
            <a:chOff x="4965033" y="3889159"/>
            <a:chExt cx="3200343" cy="1751079"/>
          </a:xfrm>
        </p:grpSpPr>
        <p:sp>
          <p:nvSpPr>
            <p:cNvPr id="184" name="Google Shape;184;p2">
              <a:extLst>
                <a:ext uri="{FF2B5EF4-FFF2-40B4-BE49-F238E27FC236}">
                  <a16:creationId xmlns:a16="http://schemas.microsoft.com/office/drawing/2014/main" id="{C8957FFF-24F3-2032-1433-F99D38439258}"/>
                </a:ext>
              </a:extLst>
            </p:cNvPr>
            <p:cNvSpPr/>
            <p:nvPr/>
          </p:nvSpPr>
          <p:spPr>
            <a:xfrm>
              <a:off x="4965033" y="5291431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006C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>
              <a:extLst>
                <a:ext uri="{FF2B5EF4-FFF2-40B4-BE49-F238E27FC236}">
                  <a16:creationId xmlns:a16="http://schemas.microsoft.com/office/drawing/2014/main" id="{63C81586-3144-3C1D-7621-569D6326A599}"/>
                </a:ext>
              </a:extLst>
            </p:cNvPr>
            <p:cNvSpPr/>
            <p:nvPr/>
          </p:nvSpPr>
          <p:spPr>
            <a:xfrm>
              <a:off x="5226141" y="4939101"/>
              <a:ext cx="2166494" cy="352330"/>
            </a:xfrm>
            <a:prstGeom prst="parallelogram">
              <a:avLst>
                <a:gd name="adj" fmla="val 73379"/>
              </a:avLst>
            </a:prstGeom>
            <a:solidFill>
              <a:srgbClr val="9153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>
              <a:extLst>
                <a:ext uri="{FF2B5EF4-FFF2-40B4-BE49-F238E27FC236}">
                  <a16:creationId xmlns:a16="http://schemas.microsoft.com/office/drawing/2014/main" id="{1BF2968C-D569-31BC-40B5-180CEC66E15C}"/>
                </a:ext>
              </a:extLst>
            </p:cNvPr>
            <p:cNvSpPr/>
            <p:nvPr/>
          </p:nvSpPr>
          <p:spPr>
            <a:xfrm>
              <a:off x="5483722" y="4590296"/>
              <a:ext cx="2166494" cy="348805"/>
            </a:xfrm>
            <a:prstGeom prst="parallelogram">
              <a:avLst>
                <a:gd name="adj" fmla="val 73379"/>
              </a:avLst>
            </a:prstGeom>
            <a:solidFill>
              <a:srgbClr val="59AA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>
              <a:extLst>
                <a:ext uri="{FF2B5EF4-FFF2-40B4-BE49-F238E27FC236}">
                  <a16:creationId xmlns:a16="http://schemas.microsoft.com/office/drawing/2014/main" id="{35062231-FAA1-A178-E3B6-8484ED5711DB}"/>
                </a:ext>
              </a:extLst>
            </p:cNvPr>
            <p:cNvSpPr/>
            <p:nvPr/>
          </p:nvSpPr>
          <p:spPr>
            <a:xfrm>
              <a:off x="5741301" y="424148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">
              <a:extLst>
                <a:ext uri="{FF2B5EF4-FFF2-40B4-BE49-F238E27FC236}">
                  <a16:creationId xmlns:a16="http://schemas.microsoft.com/office/drawing/2014/main" id="{242B6767-C6FD-629E-87D6-BB3B9EE9B229}"/>
                </a:ext>
              </a:extLst>
            </p:cNvPr>
            <p:cNvSpPr/>
            <p:nvPr/>
          </p:nvSpPr>
          <p:spPr>
            <a:xfrm>
              <a:off x="5998882" y="3889159"/>
              <a:ext cx="2166494" cy="348807"/>
            </a:xfrm>
            <a:prstGeom prst="parallelogram">
              <a:avLst>
                <a:gd name="adj" fmla="val 73379"/>
              </a:avLst>
            </a:prstGeom>
            <a:solidFill>
              <a:srgbClr val="ED1B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89" name="Google Shape;189;p2">
            <a:extLst>
              <a:ext uri="{FF2B5EF4-FFF2-40B4-BE49-F238E27FC236}">
                <a16:creationId xmlns:a16="http://schemas.microsoft.com/office/drawing/2014/main" id="{FCA7BFFD-27E3-3220-4CB6-6A2492628E04}"/>
              </a:ext>
            </a:extLst>
          </p:cNvPr>
          <p:cNvCxnSpPr/>
          <p:nvPr/>
        </p:nvCxnSpPr>
        <p:spPr>
          <a:xfrm>
            <a:off x="2836862" y="898525"/>
            <a:ext cx="9144000" cy="0"/>
          </a:xfrm>
          <a:prstGeom prst="straightConnector1">
            <a:avLst/>
          </a:prstGeom>
          <a:noFill/>
          <a:ln w="25400" cap="flat" cmpd="sng">
            <a:solidFill>
              <a:srgbClr val="59AA4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0" name="Google Shape;190;p2">
            <a:extLst>
              <a:ext uri="{FF2B5EF4-FFF2-40B4-BE49-F238E27FC236}">
                <a16:creationId xmlns:a16="http://schemas.microsoft.com/office/drawing/2014/main" id="{634E19C7-E1F7-1A4C-D7F4-76C28E11851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D1CCF23-A836-8036-AF16-8A0D9C22B036}"/>
              </a:ext>
            </a:extLst>
          </p:cNvPr>
          <p:cNvSpPr/>
          <p:nvPr/>
        </p:nvSpPr>
        <p:spPr>
          <a:xfrm>
            <a:off x="1703388" y="1671403"/>
            <a:ext cx="8852852" cy="39120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формирование мотивационных установок через родительские предпочтения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влияние взглядов матерей на выбираемые дисциплины и проводимое за уроками время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влияние культурных ценностей, принятых в обществе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влияние традиций малых социальных групп</a:t>
            </a:r>
          </a:p>
        </p:txBody>
      </p:sp>
    </p:spTree>
    <p:extLst>
      <p:ext uri="{BB962C8B-B14F-4D97-AF65-F5344CB8AC3E}">
        <p14:creationId xmlns:p14="http://schemas.microsoft.com/office/powerpoint/2010/main" val="38271348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48057</TotalTime>
  <Words>703</Words>
  <Application>Microsoft Office PowerPoint</Application>
  <PresentationFormat>Широкоэкранный</PresentationFormat>
  <Paragraphs>156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1_Office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TB D</dc:creator>
  <cp:lastModifiedBy>YA N</cp:lastModifiedBy>
  <cp:revision>68</cp:revision>
  <dcterms:created xsi:type="dcterms:W3CDTF">2021-10-18T20:12:14Z</dcterms:created>
  <dcterms:modified xsi:type="dcterms:W3CDTF">2024-03-26T12:29:48Z</dcterms:modified>
</cp:coreProperties>
</file>