
<file path=[Content_Types].xml><?xml version="1.0" encoding="utf-8"?>
<Types xmlns="http://schemas.openxmlformats.org/package/2006/content-types">
  <Default Extension="png" ContentType="image/pn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sldIdLst>
    <p:sldId id="256" r:id="rId3"/>
    <p:sldId id="257" r:id="rId4"/>
    <p:sldId id="258" r:id="rId5"/>
    <p:sldId id="259" r:id="rId6"/>
    <p:sldId id="260" r:id="rId7"/>
    <p:sldId id="261" r:id="rId8"/>
  </p:sldIdLst>
  <p:sldSz cx="12192000" cy="6858000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516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XO Orie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XO Orie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XO Orie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XO Orie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XO Orie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XO Orie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XO Orie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XO Orie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XO Orie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XO Orie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XO Orie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XO Orie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XO Orie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XO Orie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XO Orie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XO Orie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XO Orie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XO Orie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1000"/>
          </a:bodyPr>
          <a:lstStyle/>
          <a:p>
            <a:endParaRPr lang="ru-RU" sz="3200" b="0" strike="noStrike" spc="-1">
              <a:latin typeface="XO Orie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XO Orie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XO Orie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XO Orie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XO Orie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XO Orie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XO Orie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440" cy="1250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4400" b="0" strike="noStrike" spc="-1">
              <a:latin typeface="XO Orie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ru-RU" sz="3200" b="0" strike="noStrike" spc="-1">
              <a:latin typeface="XO Orie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ru-RU" sz="4400" b="0" strike="noStrike" spc="-1">
                <a:latin typeface="XO Oriel"/>
              </a:rPr>
              <a:t>Для правки текста заглавия щёлкните мышью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XO Orie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XO Orie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XO Orie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XO Orie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XO Orie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XO Orie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XO Orie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ru-RU" sz="4400" b="0" strike="noStrike" spc="-1">
                <a:latin typeface="XO Oriel"/>
              </a:rPr>
              <a:t>Для правки текста заглавия щёлкните мышью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latin typeface="XO Oriel"/>
              </a:rPr>
              <a:t>Для правки структуры щёлкните мышью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800" b="0" strike="noStrike" spc="-1">
                <a:latin typeface="XO Oriel"/>
              </a:rPr>
              <a:t>Второй уровень структуры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400" b="0" strike="noStrike" spc="-1">
                <a:latin typeface="XO Oriel"/>
              </a:rPr>
              <a:t>Третий уровень структуры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latin typeface="XO Oriel"/>
              </a:rPr>
              <a:t>Четвёртый уровень структуры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XO Oriel"/>
              </a:rPr>
              <a:t>Пятый уровень структуры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XO Oriel"/>
              </a:rPr>
              <a:t>Шестой уровень структуры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latin typeface="XO Oriel"/>
              </a:rPr>
              <a:t>Седьмой уровень структуры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://academy.vtb.ru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image2.w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1000">
              <a:srgbClr val="0A2896"/>
            </a:gs>
            <a:gs pos="100000">
              <a:srgbClr val="3A61F2"/>
            </a:gs>
          </a:gsLst>
          <a:lin ang="4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Рисунок 8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0039320" y="677160"/>
            <a:ext cx="1665720" cy="474480"/>
          </a:xfrm>
          <a:prstGeom prst="rect">
            <a:avLst/>
          </a:prstGeom>
          <a:ln w="0">
            <a:noFill/>
          </a:ln>
        </p:spPr>
      </p:pic>
      <p:pic>
        <p:nvPicPr>
          <p:cNvPr id="77" name="Picture 6"/>
          <p:cNvPicPr/>
          <p:nvPr/>
        </p:nvPicPr>
        <p:blipFill>
          <a:blip r:embed="rId4"/>
          <a:stretch/>
        </p:blipFill>
        <p:spPr>
          <a:xfrm>
            <a:off x="411840" y="567000"/>
            <a:ext cx="1707480" cy="603000"/>
          </a:xfrm>
          <a:prstGeom prst="rect">
            <a:avLst/>
          </a:prstGeom>
          <a:ln w="0">
            <a:noFill/>
          </a:ln>
        </p:spPr>
      </p:pic>
      <p:sp>
        <p:nvSpPr>
          <p:cNvPr id="78" name="TextBox 1"/>
          <p:cNvSpPr/>
          <p:nvPr/>
        </p:nvSpPr>
        <p:spPr>
          <a:xfrm>
            <a:off x="768600" y="1994400"/>
            <a:ext cx="10500480" cy="3137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4000" b="1" strike="noStrike" cap="all" spc="-1">
                <a:solidFill>
                  <a:srgbClr val="FFFFFF"/>
                </a:solidFill>
                <a:latin typeface="Gotham Medium"/>
                <a:ea typeface="DejaVu Sans"/>
              </a:rPr>
              <a:t>«финансовый мир»</a:t>
            </a:r>
            <a:endParaRPr lang="ru-RU" sz="4000" b="0" strike="noStrike" spc="-1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lang="ru-RU" sz="4000" b="0" strike="noStrike" spc="-1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r>
              <a:rPr lang="ru-RU" sz="4000" b="1" strike="noStrike" cap="all" spc="-1">
                <a:solidFill>
                  <a:srgbClr val="FFFFFF"/>
                </a:solidFill>
                <a:latin typeface="Gotham Medium"/>
                <a:ea typeface="DejaVu Sans"/>
              </a:rPr>
              <a:t>конкурс по финансовой грамотности среди студентов педагогических вузов </a:t>
            </a:r>
            <a:endParaRPr lang="ru-RU" sz="4000" b="0" strike="noStrike" spc="-1">
              <a:latin typeface="XO Orie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Заголовок 4"/>
          <p:cNvSpPr/>
          <p:nvPr/>
        </p:nvSpPr>
        <p:spPr>
          <a:xfrm>
            <a:off x="832680" y="410760"/>
            <a:ext cx="9858600" cy="42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2200" b="1" strike="noStrike" cap="all" spc="-1">
                <a:solidFill>
                  <a:srgbClr val="0A2896"/>
                </a:solidFill>
                <a:latin typeface="Gotham Medium"/>
                <a:ea typeface="DejaVu Sans"/>
              </a:rPr>
              <a:t>Конкурс по Финансовой грамотности</a:t>
            </a:r>
            <a:r>
              <a:rPr sz="2200"/>
              <a:t/>
            </a:r>
            <a:br>
              <a:rPr sz="2200"/>
            </a:br>
            <a:endParaRPr lang="ru-RU" sz="2200" b="0" strike="noStrike" spc="-1">
              <a:latin typeface="XO Oriel"/>
            </a:endParaRPr>
          </a:p>
        </p:txBody>
      </p:sp>
      <p:sp>
        <p:nvSpPr>
          <p:cNvPr id="80" name="Прямоугольник 27"/>
          <p:cNvSpPr/>
          <p:nvPr/>
        </p:nvSpPr>
        <p:spPr>
          <a:xfrm>
            <a:off x="1009440" y="1090080"/>
            <a:ext cx="31320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6720">
              <a:lnSpc>
                <a:spcPct val="100000"/>
              </a:lnSpc>
              <a:spcBef>
                <a:spcPts val="431"/>
              </a:spcBef>
              <a:buNone/>
              <a:tabLst>
                <a:tab pos="0" algn="l"/>
              </a:tabLst>
            </a:pPr>
            <a:r>
              <a:rPr lang="ru-RU" sz="1800" b="1" strike="noStrike" spc="-21">
                <a:solidFill>
                  <a:srgbClr val="000000"/>
                </a:solidFill>
                <a:latin typeface="Gotham Medium"/>
                <a:ea typeface="DejaVu Sans"/>
              </a:rPr>
              <a:t>Целевая аудитория</a:t>
            </a:r>
            <a:endParaRPr lang="ru-RU" sz="1800" b="0" strike="noStrike" spc="-1">
              <a:latin typeface="XO Oriel"/>
            </a:endParaRPr>
          </a:p>
        </p:txBody>
      </p:sp>
      <p:sp>
        <p:nvSpPr>
          <p:cNvPr id="81" name="Прямоугольник 28"/>
          <p:cNvSpPr/>
          <p:nvPr/>
        </p:nvSpPr>
        <p:spPr>
          <a:xfrm>
            <a:off x="1009440" y="1453680"/>
            <a:ext cx="5650200" cy="1885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ru-RU" sz="12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Студенты педагогических ВУЗов РФ (любой формы обучения): </a:t>
            </a:r>
            <a:endParaRPr lang="ru-RU" sz="1200" b="0" strike="noStrike" spc="-1">
              <a:latin typeface="XO Oriel"/>
            </a:endParaRPr>
          </a:p>
          <a:p>
            <a:pPr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ru-RU" sz="12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2-4 курс бакалавриата, все курсы магистратуры</a:t>
            </a:r>
            <a:endParaRPr lang="ru-RU" sz="1200" b="0" strike="noStrike" spc="-1">
              <a:latin typeface="XO Oriel"/>
            </a:endParaRPr>
          </a:p>
          <a:p>
            <a:pPr marL="171360" indent="-17136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ru-RU" sz="12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2023 год Педагога и наставника РФ</a:t>
            </a:r>
            <a:endParaRPr lang="ru-RU" sz="1200" b="0" strike="noStrike" spc="-1">
              <a:latin typeface="XO Oriel"/>
            </a:endParaRPr>
          </a:p>
          <a:p>
            <a:pPr marL="171360" indent="-17136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ru-RU" sz="12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С 2022 года финансовая грамотность интегрирована в обязанности педагогов в рамках функциональной грамотности. Данный Конкурс поможет будущим педагогам освоить и применить знания в области финансовой грамотности</a:t>
            </a:r>
            <a:endParaRPr lang="ru-RU" sz="1200" b="0" strike="noStrike" spc="-1">
              <a:latin typeface="XO Oriel"/>
            </a:endParaRPr>
          </a:p>
          <a:p>
            <a:pPr marL="171360" indent="-171360">
              <a:lnSpc>
                <a:spcPct val="100000"/>
              </a:lnSpc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ru-RU" sz="12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В педагогических вузах развивается системная работа по обучению финансовой грамотности студентов</a:t>
            </a:r>
            <a:endParaRPr lang="ru-RU" sz="1200" b="0" strike="noStrike" spc="-1">
              <a:latin typeface="XO Oriel"/>
            </a:endParaRPr>
          </a:p>
        </p:txBody>
      </p:sp>
      <p:sp>
        <p:nvSpPr>
          <p:cNvPr id="82" name="Прямоугольник 29"/>
          <p:cNvSpPr/>
          <p:nvPr/>
        </p:nvSpPr>
        <p:spPr>
          <a:xfrm>
            <a:off x="819720" y="1200960"/>
            <a:ext cx="99720" cy="4082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3" name="Овал 3"/>
          <p:cNvSpPr/>
          <p:nvPr/>
        </p:nvSpPr>
        <p:spPr>
          <a:xfrm>
            <a:off x="6643440" y="1751040"/>
            <a:ext cx="4444200" cy="4444200"/>
          </a:xfrm>
          <a:prstGeom prst="ellipse">
            <a:avLst/>
          </a:prstGeom>
          <a:gradFill rotWithShape="0">
            <a:gsLst>
              <a:gs pos="0">
                <a:srgbClr val="002060"/>
              </a:gs>
              <a:gs pos="100000">
                <a:srgbClr val="EFF2FE"/>
              </a:gs>
            </a:gsLst>
            <a:lin ang="189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4" name="Прямоугольник 16"/>
          <p:cNvSpPr/>
          <p:nvPr/>
        </p:nvSpPr>
        <p:spPr>
          <a:xfrm>
            <a:off x="960840" y="5004360"/>
            <a:ext cx="28890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6720">
              <a:lnSpc>
                <a:spcPct val="100000"/>
              </a:lnSpc>
              <a:spcBef>
                <a:spcPts val="431"/>
              </a:spcBef>
              <a:buNone/>
              <a:tabLst>
                <a:tab pos="0" algn="l"/>
              </a:tabLst>
            </a:pPr>
            <a:r>
              <a:rPr lang="ru-RU" sz="1800" b="1" strike="noStrike" spc="-21">
                <a:solidFill>
                  <a:srgbClr val="000000"/>
                </a:solidFill>
                <a:latin typeface="Gotham Medium"/>
                <a:ea typeface="DejaVu Sans"/>
              </a:rPr>
              <a:t>Календарный план</a:t>
            </a:r>
            <a:endParaRPr lang="ru-RU" sz="1800" b="0" strike="noStrike" spc="-1">
              <a:latin typeface="XO Oriel"/>
            </a:endParaRPr>
          </a:p>
        </p:txBody>
      </p:sp>
      <p:sp>
        <p:nvSpPr>
          <p:cNvPr id="85" name="Прямоугольник 22"/>
          <p:cNvSpPr/>
          <p:nvPr/>
        </p:nvSpPr>
        <p:spPr>
          <a:xfrm>
            <a:off x="832680" y="4984200"/>
            <a:ext cx="99720" cy="4082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86" name="Прямоугольник 23"/>
          <p:cNvSpPr/>
          <p:nvPr/>
        </p:nvSpPr>
        <p:spPr>
          <a:xfrm>
            <a:off x="960840" y="5363640"/>
            <a:ext cx="5587560" cy="1002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05-15 окт. – Регистрация участников</a:t>
            </a:r>
            <a:endParaRPr lang="ru-RU" sz="1200" b="0" strike="noStrike" spc="-1">
              <a:latin typeface="XO Orie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16 -20 окт. - Обучающие модули + тестирование  </a:t>
            </a:r>
            <a:endParaRPr lang="ru-RU" sz="1200" b="0" strike="noStrike" spc="-1">
              <a:latin typeface="XO Orie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21-24 окт. - Эссе для финалистов</a:t>
            </a:r>
            <a:endParaRPr lang="ru-RU" sz="1200" b="0" strike="noStrike" spc="-1">
              <a:latin typeface="XO Orie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08-09 нояб. - Визит в Москву победителей экскурсия в ВТБ, НСПК,  участие в Финополисе</a:t>
            </a:r>
            <a:endParaRPr lang="ru-RU" sz="1200" b="0" strike="noStrike" spc="-1">
              <a:latin typeface="XO Oriel"/>
            </a:endParaRPr>
          </a:p>
        </p:txBody>
      </p:sp>
      <p:pic>
        <p:nvPicPr>
          <p:cNvPr id="87" name="Рисунок 33"/>
          <p:cNvPicPr/>
          <p:nvPr/>
        </p:nvPicPr>
        <p:blipFill>
          <a:blip r:embed="rId2"/>
          <a:stretch/>
        </p:blipFill>
        <p:spPr>
          <a:xfrm>
            <a:off x="9401040" y="345240"/>
            <a:ext cx="969480" cy="275760"/>
          </a:xfrm>
          <a:prstGeom prst="rect">
            <a:avLst/>
          </a:prstGeom>
          <a:ln w="0">
            <a:noFill/>
          </a:ln>
        </p:spPr>
      </p:pic>
      <p:pic>
        <p:nvPicPr>
          <p:cNvPr id="88" name="Рисунок 1"/>
          <p:cNvPicPr/>
          <p:nvPr/>
        </p:nvPicPr>
        <p:blipFill>
          <a:blip r:embed="rId3"/>
          <a:stretch/>
        </p:blipFill>
        <p:spPr>
          <a:xfrm>
            <a:off x="6508800" y="1040040"/>
            <a:ext cx="4671720" cy="5825160"/>
          </a:xfrm>
          <a:prstGeom prst="rect">
            <a:avLst/>
          </a:prstGeom>
          <a:ln w="0">
            <a:noFill/>
          </a:ln>
        </p:spPr>
      </p:pic>
      <p:grpSp>
        <p:nvGrpSpPr>
          <p:cNvPr id="89" name="Group 30"/>
          <p:cNvGrpSpPr/>
          <p:nvPr/>
        </p:nvGrpSpPr>
        <p:grpSpPr>
          <a:xfrm>
            <a:off x="-235440" y="398160"/>
            <a:ext cx="820440" cy="157320"/>
            <a:chOff x="-235440" y="398160"/>
            <a:chExt cx="820440" cy="157320"/>
          </a:xfrm>
        </p:grpSpPr>
        <p:sp>
          <p:nvSpPr>
            <p:cNvPr id="90" name="Freeform 22"/>
            <p:cNvSpPr/>
            <p:nvPr/>
          </p:nvSpPr>
          <p:spPr>
            <a:xfrm>
              <a:off x="370440" y="398160"/>
              <a:ext cx="214560" cy="36360"/>
            </a:xfrm>
            <a:custGeom>
              <a:avLst/>
              <a:gdLst/>
              <a:ahLst/>
              <a:cxnLst/>
              <a:rect l="l" t="t" r="r" b="b"/>
              <a:pathLst>
                <a:path w="985760" h="179187">
                  <a:moveTo>
                    <a:pt x="66804" y="0"/>
                  </a:moveTo>
                  <a:lnTo>
                    <a:pt x="0" y="182446"/>
                  </a:lnTo>
                  <a:lnTo>
                    <a:pt x="923845" y="182446"/>
                  </a:lnTo>
                  <a:lnTo>
                    <a:pt x="990649" y="0"/>
                  </a:lnTo>
                  <a:lnTo>
                    <a:pt x="66804" y="0"/>
                  </a:lnTo>
                  <a:lnTo>
                    <a:pt x="66804" y="0"/>
                  </a:lnTo>
                  <a:close/>
                </a:path>
              </a:pathLst>
            </a:custGeom>
            <a:solidFill>
              <a:schemeClr val="accent2"/>
            </a:solidFill>
            <a:ln w="8132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1" name="Freeform 24"/>
            <p:cNvSpPr/>
            <p:nvPr/>
          </p:nvSpPr>
          <p:spPr>
            <a:xfrm>
              <a:off x="348480" y="458640"/>
              <a:ext cx="214560" cy="36360"/>
            </a:xfrm>
            <a:custGeom>
              <a:avLst/>
              <a:gdLst/>
              <a:ahLst/>
              <a:cxnLst/>
              <a:rect l="l" t="t" r="r" b="b"/>
              <a:pathLst>
                <a:path w="985760" h="179187">
                  <a:moveTo>
                    <a:pt x="65989" y="0"/>
                  </a:moveTo>
                  <a:lnTo>
                    <a:pt x="0" y="182446"/>
                  </a:lnTo>
                  <a:lnTo>
                    <a:pt x="923845" y="182446"/>
                  </a:lnTo>
                  <a:lnTo>
                    <a:pt x="990649" y="0"/>
                  </a:lnTo>
                  <a:lnTo>
                    <a:pt x="65989" y="0"/>
                  </a:lnTo>
                  <a:close/>
                </a:path>
              </a:pathLst>
            </a:custGeom>
            <a:solidFill>
              <a:schemeClr val="accent2"/>
            </a:solidFill>
            <a:ln w="8132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2" name="Freeform 25"/>
            <p:cNvSpPr/>
            <p:nvPr/>
          </p:nvSpPr>
          <p:spPr>
            <a:xfrm>
              <a:off x="326160" y="519120"/>
              <a:ext cx="214560" cy="36360"/>
            </a:xfrm>
            <a:custGeom>
              <a:avLst/>
              <a:gdLst/>
              <a:ahLst/>
              <a:cxnLst/>
              <a:rect l="l" t="t" r="r" b="b"/>
              <a:pathLst>
                <a:path w="985760" h="179187">
                  <a:moveTo>
                    <a:pt x="66804" y="0"/>
                  </a:moveTo>
                  <a:lnTo>
                    <a:pt x="0" y="182446"/>
                  </a:lnTo>
                  <a:lnTo>
                    <a:pt x="923845" y="182446"/>
                  </a:lnTo>
                  <a:lnTo>
                    <a:pt x="990648" y="0"/>
                  </a:lnTo>
                  <a:close/>
                </a:path>
              </a:pathLst>
            </a:custGeom>
            <a:solidFill>
              <a:schemeClr val="accent2"/>
            </a:solidFill>
            <a:ln w="8132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3" name="Rectangle 27"/>
            <p:cNvSpPr/>
            <p:nvPr/>
          </p:nvSpPr>
          <p:spPr>
            <a:xfrm>
              <a:off x="-235440" y="398160"/>
              <a:ext cx="691920" cy="3636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94" name="Rectangle 28"/>
            <p:cNvSpPr/>
            <p:nvPr/>
          </p:nvSpPr>
          <p:spPr>
            <a:xfrm>
              <a:off x="-235440" y="458640"/>
              <a:ext cx="691920" cy="3636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95" name="Rectangle 29"/>
            <p:cNvSpPr/>
            <p:nvPr/>
          </p:nvSpPr>
          <p:spPr>
            <a:xfrm>
              <a:off x="-235440" y="519120"/>
              <a:ext cx="691920" cy="3636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grpSp>
        <p:nvGrpSpPr>
          <p:cNvPr id="96" name="Group 20"/>
          <p:cNvGrpSpPr/>
          <p:nvPr/>
        </p:nvGrpSpPr>
        <p:grpSpPr>
          <a:xfrm>
            <a:off x="10688400" y="293760"/>
            <a:ext cx="860760" cy="304560"/>
            <a:chOff x="10688400" y="293760"/>
            <a:chExt cx="860760" cy="304560"/>
          </a:xfrm>
        </p:grpSpPr>
        <p:sp>
          <p:nvSpPr>
            <p:cNvPr id="97" name="Freeform 16"/>
            <p:cNvSpPr/>
            <p:nvPr/>
          </p:nvSpPr>
          <p:spPr>
            <a:xfrm>
              <a:off x="10732320" y="293760"/>
              <a:ext cx="214560" cy="36360"/>
            </a:xfrm>
            <a:custGeom>
              <a:avLst/>
              <a:gdLst/>
              <a:ahLst/>
              <a:cxnLst/>
              <a:rect l="l" t="t" r="r" b="b"/>
              <a:pathLst>
                <a:path w="985760" h="179187">
                  <a:moveTo>
                    <a:pt x="66804" y="0"/>
                  </a:moveTo>
                  <a:lnTo>
                    <a:pt x="0" y="182446"/>
                  </a:lnTo>
                  <a:lnTo>
                    <a:pt x="923845" y="182446"/>
                  </a:lnTo>
                  <a:lnTo>
                    <a:pt x="990649" y="0"/>
                  </a:lnTo>
                  <a:lnTo>
                    <a:pt x="66804" y="0"/>
                  </a:lnTo>
                  <a:lnTo>
                    <a:pt x="66804" y="0"/>
                  </a:lnTo>
                  <a:close/>
                </a:path>
              </a:pathLst>
            </a:custGeom>
            <a:solidFill>
              <a:schemeClr val="accent2"/>
            </a:solidFill>
            <a:ln w="8132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8" name="Freeform 17"/>
            <p:cNvSpPr/>
            <p:nvPr/>
          </p:nvSpPr>
          <p:spPr>
            <a:xfrm>
              <a:off x="10994760" y="354960"/>
              <a:ext cx="554400" cy="243360"/>
            </a:xfrm>
            <a:custGeom>
              <a:avLst/>
              <a:gdLst/>
              <a:ahLst/>
              <a:cxnLst/>
              <a:rect l="l" t="t" r="r" b="b"/>
              <a:pathLst>
                <a:path w="2525501" h="1115850">
                  <a:moveTo>
                    <a:pt x="578421" y="522902"/>
                  </a:moveTo>
                  <a:lnTo>
                    <a:pt x="578421" y="526974"/>
                  </a:lnTo>
                  <a:cubicBezTo>
                    <a:pt x="620785" y="542450"/>
                    <a:pt x="660704" y="569328"/>
                    <a:pt x="681886" y="587247"/>
                  </a:cubicBezTo>
                  <a:cubicBezTo>
                    <a:pt x="747060" y="641818"/>
                    <a:pt x="776388" y="712678"/>
                    <a:pt x="776388" y="806344"/>
                  </a:cubicBezTo>
                  <a:cubicBezTo>
                    <a:pt x="776388" y="959468"/>
                    <a:pt x="695735" y="1069424"/>
                    <a:pt x="562943" y="1104447"/>
                  </a:cubicBezTo>
                  <a:cubicBezTo>
                    <a:pt x="522209" y="1115850"/>
                    <a:pt x="480660" y="1119923"/>
                    <a:pt x="401636" y="1119923"/>
                  </a:cubicBezTo>
                  <a:lnTo>
                    <a:pt x="0" y="1119923"/>
                  </a:lnTo>
                  <a:lnTo>
                    <a:pt x="0" y="0"/>
                  </a:lnTo>
                  <a:lnTo>
                    <a:pt x="355200" y="0"/>
                  </a:lnTo>
                  <a:cubicBezTo>
                    <a:pt x="428521" y="0"/>
                    <a:pt x="478216" y="4072"/>
                    <a:pt x="522209" y="15475"/>
                  </a:cubicBezTo>
                  <a:cubicBezTo>
                    <a:pt x="650928" y="50498"/>
                    <a:pt x="735654" y="139277"/>
                    <a:pt x="735654" y="280999"/>
                  </a:cubicBezTo>
                  <a:cubicBezTo>
                    <a:pt x="735654" y="356746"/>
                    <a:pt x="708770" y="420276"/>
                    <a:pt x="664777" y="462630"/>
                  </a:cubicBezTo>
                  <a:cubicBezTo>
                    <a:pt x="645225" y="482178"/>
                    <a:pt x="618341" y="504983"/>
                    <a:pt x="578421" y="522902"/>
                  </a:cubicBezTo>
                  <a:lnTo>
                    <a:pt x="578421" y="522902"/>
                  </a:lnTo>
                  <a:close/>
                  <a:moveTo>
                    <a:pt x="223222" y="641003"/>
                  </a:moveTo>
                  <a:lnTo>
                    <a:pt x="223222" y="935034"/>
                  </a:lnTo>
                  <a:lnTo>
                    <a:pt x="377196" y="935034"/>
                  </a:lnTo>
                  <a:cubicBezTo>
                    <a:pt x="423633" y="935034"/>
                    <a:pt x="465181" y="930961"/>
                    <a:pt x="496139" y="902454"/>
                  </a:cubicBezTo>
                  <a:cubicBezTo>
                    <a:pt x="527097" y="873132"/>
                    <a:pt x="540132" y="836480"/>
                    <a:pt x="540132" y="788426"/>
                  </a:cubicBezTo>
                  <a:cubicBezTo>
                    <a:pt x="540132" y="751774"/>
                    <a:pt x="530355" y="716751"/>
                    <a:pt x="511618" y="691501"/>
                  </a:cubicBezTo>
                  <a:cubicBezTo>
                    <a:pt x="479031" y="650777"/>
                    <a:pt x="438297" y="641003"/>
                    <a:pt x="369864" y="641003"/>
                  </a:cubicBezTo>
                  <a:lnTo>
                    <a:pt x="223222" y="641003"/>
                  </a:lnTo>
                  <a:lnTo>
                    <a:pt x="223222" y="641003"/>
                  </a:lnTo>
                  <a:close/>
                  <a:moveTo>
                    <a:pt x="220778" y="447155"/>
                  </a:moveTo>
                  <a:lnTo>
                    <a:pt x="345423" y="447155"/>
                  </a:lnTo>
                  <a:cubicBezTo>
                    <a:pt x="383713" y="447155"/>
                    <a:pt x="403266" y="447155"/>
                    <a:pt x="422003" y="441453"/>
                  </a:cubicBezTo>
                  <a:cubicBezTo>
                    <a:pt x="474143" y="425978"/>
                    <a:pt x="506730" y="379552"/>
                    <a:pt x="506730" y="316022"/>
                  </a:cubicBezTo>
                  <a:cubicBezTo>
                    <a:pt x="506730" y="240274"/>
                    <a:pt x="472513" y="207695"/>
                    <a:pt x="422003" y="192219"/>
                  </a:cubicBezTo>
                  <a:cubicBezTo>
                    <a:pt x="400822" y="186518"/>
                    <a:pt x="379640" y="184074"/>
                    <a:pt x="337277" y="184074"/>
                  </a:cubicBezTo>
                  <a:lnTo>
                    <a:pt x="219963" y="184074"/>
                  </a:lnTo>
                  <a:lnTo>
                    <a:pt x="219963" y="447155"/>
                  </a:lnTo>
                  <a:lnTo>
                    <a:pt x="220778" y="447155"/>
                  </a:lnTo>
                  <a:close/>
                  <a:moveTo>
                    <a:pt x="1110406" y="1119108"/>
                  </a:moveTo>
                  <a:lnTo>
                    <a:pt x="1110406" y="187333"/>
                  </a:lnTo>
                  <a:lnTo>
                    <a:pt x="789423" y="187333"/>
                  </a:lnTo>
                  <a:lnTo>
                    <a:pt x="789423" y="0"/>
                  </a:lnTo>
                  <a:lnTo>
                    <a:pt x="1680681" y="0"/>
                  </a:lnTo>
                  <a:lnTo>
                    <a:pt x="1617136" y="187333"/>
                  </a:lnTo>
                  <a:lnTo>
                    <a:pt x="1332813" y="187333"/>
                  </a:lnTo>
                  <a:lnTo>
                    <a:pt x="1332813" y="1118294"/>
                  </a:lnTo>
                  <a:lnTo>
                    <a:pt x="1110406" y="1118294"/>
                  </a:lnTo>
                  <a:lnTo>
                    <a:pt x="1110406" y="1119108"/>
                  </a:lnTo>
                  <a:close/>
                  <a:moveTo>
                    <a:pt x="1749929" y="1119108"/>
                  </a:moveTo>
                  <a:lnTo>
                    <a:pt x="1749929" y="0"/>
                  </a:lnTo>
                  <a:lnTo>
                    <a:pt x="2472548" y="0"/>
                  </a:lnTo>
                  <a:lnTo>
                    <a:pt x="2409003" y="187333"/>
                  </a:lnTo>
                  <a:lnTo>
                    <a:pt x="1970706" y="187333"/>
                  </a:lnTo>
                  <a:lnTo>
                    <a:pt x="1970706" y="434937"/>
                  </a:lnTo>
                  <a:lnTo>
                    <a:pt x="2149121" y="434937"/>
                  </a:lnTo>
                  <a:cubicBezTo>
                    <a:pt x="2293319" y="434937"/>
                    <a:pt x="2368269" y="469960"/>
                    <a:pt x="2419594" y="513943"/>
                  </a:cubicBezTo>
                  <a:cubicBezTo>
                    <a:pt x="2460328" y="548966"/>
                    <a:pt x="2528761" y="626342"/>
                    <a:pt x="2528761" y="779466"/>
                  </a:cubicBezTo>
                  <a:cubicBezTo>
                    <a:pt x="2528761" y="930147"/>
                    <a:pt x="2457883" y="1014039"/>
                    <a:pt x="2398412" y="1056393"/>
                  </a:cubicBezTo>
                  <a:cubicBezTo>
                    <a:pt x="2329164" y="1104447"/>
                    <a:pt x="2256658" y="1118294"/>
                    <a:pt x="2108387" y="1118294"/>
                  </a:cubicBezTo>
                  <a:lnTo>
                    <a:pt x="1749929" y="1118294"/>
                  </a:lnTo>
                  <a:lnTo>
                    <a:pt x="1749929" y="1119108"/>
                  </a:lnTo>
                  <a:close/>
                  <a:moveTo>
                    <a:pt x="1970706" y="930961"/>
                  </a:moveTo>
                  <a:lnTo>
                    <a:pt x="2137715" y="930961"/>
                  </a:lnTo>
                  <a:cubicBezTo>
                    <a:pt x="2201260" y="930961"/>
                    <a:pt x="2239550" y="915486"/>
                    <a:pt x="2266434" y="880463"/>
                  </a:cubicBezTo>
                  <a:cubicBezTo>
                    <a:pt x="2280284" y="863359"/>
                    <a:pt x="2299021" y="832408"/>
                    <a:pt x="2299021" y="773765"/>
                  </a:cubicBezTo>
                  <a:cubicBezTo>
                    <a:pt x="2299021" y="715936"/>
                    <a:pt x="2279469" y="675212"/>
                    <a:pt x="2241179" y="645890"/>
                  </a:cubicBezTo>
                  <a:cubicBezTo>
                    <a:pt x="2218368" y="628786"/>
                    <a:pt x="2187411" y="619012"/>
                    <a:pt x="2135271" y="619012"/>
                  </a:cubicBezTo>
                  <a:lnTo>
                    <a:pt x="1969892" y="619012"/>
                  </a:lnTo>
                  <a:lnTo>
                    <a:pt x="1969892" y="930961"/>
                  </a:lnTo>
                  <a:close/>
                </a:path>
              </a:pathLst>
            </a:custGeom>
            <a:solidFill>
              <a:schemeClr val="accent4"/>
            </a:solidFill>
            <a:ln w="8132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9" name="Freeform 18"/>
            <p:cNvSpPr/>
            <p:nvPr/>
          </p:nvSpPr>
          <p:spPr>
            <a:xfrm>
              <a:off x="10710360" y="354240"/>
              <a:ext cx="214560" cy="36360"/>
            </a:xfrm>
            <a:custGeom>
              <a:avLst/>
              <a:gdLst/>
              <a:ahLst/>
              <a:cxnLst/>
              <a:rect l="l" t="t" r="r" b="b"/>
              <a:pathLst>
                <a:path w="985760" h="179187">
                  <a:moveTo>
                    <a:pt x="65989" y="0"/>
                  </a:moveTo>
                  <a:lnTo>
                    <a:pt x="0" y="182446"/>
                  </a:lnTo>
                  <a:lnTo>
                    <a:pt x="923845" y="182446"/>
                  </a:lnTo>
                  <a:lnTo>
                    <a:pt x="990649" y="0"/>
                  </a:lnTo>
                  <a:lnTo>
                    <a:pt x="65989" y="0"/>
                  </a:lnTo>
                  <a:close/>
                </a:path>
              </a:pathLst>
            </a:custGeom>
            <a:solidFill>
              <a:schemeClr val="accent2"/>
            </a:solidFill>
            <a:ln w="8132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0" name="Freeform 19"/>
            <p:cNvSpPr/>
            <p:nvPr/>
          </p:nvSpPr>
          <p:spPr>
            <a:xfrm>
              <a:off x="10688400" y="414720"/>
              <a:ext cx="214560" cy="36360"/>
            </a:xfrm>
            <a:custGeom>
              <a:avLst/>
              <a:gdLst/>
              <a:ahLst/>
              <a:cxnLst/>
              <a:rect l="l" t="t" r="r" b="b"/>
              <a:pathLst>
                <a:path w="985760" h="179187">
                  <a:moveTo>
                    <a:pt x="66804" y="0"/>
                  </a:moveTo>
                  <a:lnTo>
                    <a:pt x="0" y="182446"/>
                  </a:lnTo>
                  <a:lnTo>
                    <a:pt x="923845" y="182446"/>
                  </a:lnTo>
                  <a:lnTo>
                    <a:pt x="990648" y="0"/>
                  </a:lnTo>
                  <a:close/>
                </a:path>
              </a:pathLst>
            </a:custGeom>
            <a:solidFill>
              <a:schemeClr val="accent2"/>
            </a:solidFill>
            <a:ln w="8132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01" name="Прямоугольник 30"/>
          <p:cNvSpPr/>
          <p:nvPr/>
        </p:nvSpPr>
        <p:spPr>
          <a:xfrm>
            <a:off x="960840" y="3432240"/>
            <a:ext cx="31320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6720">
              <a:lnSpc>
                <a:spcPct val="100000"/>
              </a:lnSpc>
              <a:spcBef>
                <a:spcPts val="431"/>
              </a:spcBef>
              <a:buNone/>
              <a:tabLst>
                <a:tab pos="0" algn="l"/>
              </a:tabLst>
            </a:pPr>
            <a:r>
              <a:rPr lang="ru-RU" sz="1800" b="1" strike="noStrike" spc="-21">
                <a:solidFill>
                  <a:srgbClr val="000000"/>
                </a:solidFill>
                <a:latin typeface="Gotham Medium"/>
                <a:ea typeface="DejaVu Sans"/>
              </a:rPr>
              <a:t>Формат</a:t>
            </a:r>
            <a:endParaRPr lang="ru-RU" sz="1800" b="0" strike="noStrike" spc="-1">
              <a:latin typeface="XO Oriel"/>
            </a:endParaRPr>
          </a:p>
        </p:txBody>
      </p:sp>
      <p:sp>
        <p:nvSpPr>
          <p:cNvPr id="102" name="Прямоугольник 31"/>
          <p:cNvSpPr/>
          <p:nvPr/>
        </p:nvSpPr>
        <p:spPr>
          <a:xfrm>
            <a:off x="973800" y="3741120"/>
            <a:ext cx="5182200" cy="1013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Онлайн на платформе </a:t>
            </a:r>
            <a:r>
              <a:rPr lang="ru-RU" sz="1200" b="0" u="sng" strike="noStrike" spc="-1">
                <a:solidFill>
                  <a:srgbClr val="0563C1"/>
                </a:solidFill>
                <a:uFillTx/>
                <a:latin typeface="Gotham Light"/>
                <a:ea typeface="DejaVu Sans"/>
                <a:hlinkClick r:id="rId4"/>
              </a:rPr>
              <a:t>http://academy.vtb.ru/</a:t>
            </a:r>
            <a:endParaRPr lang="ru-RU" sz="1200" b="0" strike="noStrike" spc="-1">
              <a:latin typeface="XO Orie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Учебный материал от ВТБ и НСПК (ролики + вебинары) </a:t>
            </a:r>
            <a:endParaRPr lang="ru-RU" sz="1200" b="0" strike="noStrike" spc="-1">
              <a:latin typeface="XO Orie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Проверочные тесты</a:t>
            </a:r>
            <a:endParaRPr lang="ru-RU" sz="1200" b="0" strike="noStrike" spc="-1">
              <a:latin typeface="XO Orie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Финалисты пишут эссе на тему  «Роль современного педагога в формировании финансовой грамотности у детей»</a:t>
            </a:r>
            <a:endParaRPr lang="ru-RU" sz="1200" b="0" strike="noStrike" spc="-1">
              <a:latin typeface="XO Oriel"/>
            </a:endParaRPr>
          </a:p>
        </p:txBody>
      </p:sp>
      <p:sp>
        <p:nvSpPr>
          <p:cNvPr id="103" name="Прямоугольник 32"/>
          <p:cNvSpPr/>
          <p:nvPr/>
        </p:nvSpPr>
        <p:spPr>
          <a:xfrm>
            <a:off x="875160" y="3460680"/>
            <a:ext cx="99720" cy="4082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4" name="TextBox 10"/>
          <p:cNvSpPr/>
          <p:nvPr/>
        </p:nvSpPr>
        <p:spPr>
          <a:xfrm>
            <a:off x="11765880" y="6379200"/>
            <a:ext cx="3168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2</a:t>
            </a:r>
            <a:endParaRPr lang="ru-RU" sz="1800" b="0" strike="noStrike" spc="-1">
              <a:latin typeface="XO Orie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Овал 3"/>
          <p:cNvSpPr/>
          <p:nvPr/>
        </p:nvSpPr>
        <p:spPr>
          <a:xfrm>
            <a:off x="6411600" y="1355400"/>
            <a:ext cx="4839120" cy="4839120"/>
          </a:xfrm>
          <a:prstGeom prst="ellipse">
            <a:avLst/>
          </a:prstGeom>
          <a:gradFill rotWithShape="0">
            <a:gsLst>
              <a:gs pos="0">
                <a:srgbClr val="002060"/>
              </a:gs>
              <a:gs pos="100000">
                <a:srgbClr val="EFF2FE"/>
              </a:gs>
            </a:gsLst>
            <a:lin ang="189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06" name="Заголовок 4"/>
          <p:cNvSpPr/>
          <p:nvPr/>
        </p:nvSpPr>
        <p:spPr>
          <a:xfrm>
            <a:off x="832680" y="410760"/>
            <a:ext cx="9858600" cy="42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2200" b="1" strike="noStrike" cap="all" spc="-1">
                <a:solidFill>
                  <a:srgbClr val="0A2896"/>
                </a:solidFill>
                <a:latin typeface="Gotham Medium"/>
                <a:ea typeface="DejaVu Sans"/>
              </a:rPr>
              <a:t>конкурс по Финансовой грамотности</a:t>
            </a:r>
            <a:r>
              <a:rPr sz="2200"/>
              <a:t/>
            </a:r>
            <a:br>
              <a:rPr sz="2200"/>
            </a:br>
            <a:endParaRPr lang="ru-RU" sz="2200" b="0" strike="noStrike" spc="-1">
              <a:latin typeface="XO Oriel"/>
            </a:endParaRPr>
          </a:p>
        </p:txBody>
      </p:sp>
      <p:pic>
        <p:nvPicPr>
          <p:cNvPr id="107" name="Рисунок 15"/>
          <p:cNvPicPr/>
          <p:nvPr/>
        </p:nvPicPr>
        <p:blipFill>
          <a:blip r:embed="rId2"/>
          <a:stretch/>
        </p:blipFill>
        <p:spPr>
          <a:xfrm>
            <a:off x="9401040" y="345240"/>
            <a:ext cx="969480" cy="275760"/>
          </a:xfrm>
          <a:prstGeom prst="rect">
            <a:avLst/>
          </a:prstGeom>
          <a:ln w="0">
            <a:noFill/>
          </a:ln>
        </p:spPr>
      </p:pic>
      <p:grpSp>
        <p:nvGrpSpPr>
          <p:cNvPr id="108" name="Group 30"/>
          <p:cNvGrpSpPr/>
          <p:nvPr/>
        </p:nvGrpSpPr>
        <p:grpSpPr>
          <a:xfrm>
            <a:off x="-235440" y="398160"/>
            <a:ext cx="820440" cy="157320"/>
            <a:chOff x="-235440" y="398160"/>
            <a:chExt cx="820440" cy="157320"/>
          </a:xfrm>
        </p:grpSpPr>
        <p:sp>
          <p:nvSpPr>
            <p:cNvPr id="109" name="Freeform 22"/>
            <p:cNvSpPr/>
            <p:nvPr/>
          </p:nvSpPr>
          <p:spPr>
            <a:xfrm>
              <a:off x="370440" y="398160"/>
              <a:ext cx="214560" cy="36360"/>
            </a:xfrm>
            <a:custGeom>
              <a:avLst/>
              <a:gdLst/>
              <a:ahLst/>
              <a:cxnLst/>
              <a:rect l="l" t="t" r="r" b="b"/>
              <a:pathLst>
                <a:path w="985760" h="179187">
                  <a:moveTo>
                    <a:pt x="66804" y="0"/>
                  </a:moveTo>
                  <a:lnTo>
                    <a:pt x="0" y="182446"/>
                  </a:lnTo>
                  <a:lnTo>
                    <a:pt x="923845" y="182446"/>
                  </a:lnTo>
                  <a:lnTo>
                    <a:pt x="990649" y="0"/>
                  </a:lnTo>
                  <a:lnTo>
                    <a:pt x="66804" y="0"/>
                  </a:lnTo>
                  <a:lnTo>
                    <a:pt x="66804" y="0"/>
                  </a:lnTo>
                  <a:close/>
                </a:path>
              </a:pathLst>
            </a:custGeom>
            <a:solidFill>
              <a:schemeClr val="accent2"/>
            </a:solidFill>
            <a:ln w="8132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0" name="Freeform 24"/>
            <p:cNvSpPr/>
            <p:nvPr/>
          </p:nvSpPr>
          <p:spPr>
            <a:xfrm>
              <a:off x="348480" y="458640"/>
              <a:ext cx="214560" cy="36360"/>
            </a:xfrm>
            <a:custGeom>
              <a:avLst/>
              <a:gdLst/>
              <a:ahLst/>
              <a:cxnLst/>
              <a:rect l="l" t="t" r="r" b="b"/>
              <a:pathLst>
                <a:path w="985760" h="179187">
                  <a:moveTo>
                    <a:pt x="65989" y="0"/>
                  </a:moveTo>
                  <a:lnTo>
                    <a:pt x="0" y="182446"/>
                  </a:lnTo>
                  <a:lnTo>
                    <a:pt x="923845" y="182446"/>
                  </a:lnTo>
                  <a:lnTo>
                    <a:pt x="990649" y="0"/>
                  </a:lnTo>
                  <a:lnTo>
                    <a:pt x="65989" y="0"/>
                  </a:lnTo>
                  <a:close/>
                </a:path>
              </a:pathLst>
            </a:custGeom>
            <a:solidFill>
              <a:schemeClr val="accent2"/>
            </a:solidFill>
            <a:ln w="8132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1" name="Freeform 25"/>
            <p:cNvSpPr/>
            <p:nvPr/>
          </p:nvSpPr>
          <p:spPr>
            <a:xfrm>
              <a:off x="326160" y="519120"/>
              <a:ext cx="214560" cy="36360"/>
            </a:xfrm>
            <a:custGeom>
              <a:avLst/>
              <a:gdLst/>
              <a:ahLst/>
              <a:cxnLst/>
              <a:rect l="l" t="t" r="r" b="b"/>
              <a:pathLst>
                <a:path w="985760" h="179187">
                  <a:moveTo>
                    <a:pt x="66804" y="0"/>
                  </a:moveTo>
                  <a:lnTo>
                    <a:pt x="0" y="182446"/>
                  </a:lnTo>
                  <a:lnTo>
                    <a:pt x="923845" y="182446"/>
                  </a:lnTo>
                  <a:lnTo>
                    <a:pt x="990648" y="0"/>
                  </a:lnTo>
                  <a:close/>
                </a:path>
              </a:pathLst>
            </a:custGeom>
            <a:solidFill>
              <a:schemeClr val="accent2"/>
            </a:solidFill>
            <a:ln w="8132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2" name="Rectangle 27"/>
            <p:cNvSpPr/>
            <p:nvPr/>
          </p:nvSpPr>
          <p:spPr>
            <a:xfrm>
              <a:off x="-235440" y="398160"/>
              <a:ext cx="691920" cy="3636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13" name="Rectangle 28"/>
            <p:cNvSpPr/>
            <p:nvPr/>
          </p:nvSpPr>
          <p:spPr>
            <a:xfrm>
              <a:off x="-235440" y="458640"/>
              <a:ext cx="691920" cy="3636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14" name="Rectangle 29"/>
            <p:cNvSpPr/>
            <p:nvPr/>
          </p:nvSpPr>
          <p:spPr>
            <a:xfrm>
              <a:off x="-235440" y="519120"/>
              <a:ext cx="691920" cy="3636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grpSp>
        <p:nvGrpSpPr>
          <p:cNvPr id="115" name="Group 20"/>
          <p:cNvGrpSpPr/>
          <p:nvPr/>
        </p:nvGrpSpPr>
        <p:grpSpPr>
          <a:xfrm>
            <a:off x="10688400" y="293760"/>
            <a:ext cx="860760" cy="304560"/>
            <a:chOff x="10688400" y="293760"/>
            <a:chExt cx="860760" cy="304560"/>
          </a:xfrm>
        </p:grpSpPr>
        <p:sp>
          <p:nvSpPr>
            <p:cNvPr id="116" name="Freeform 16"/>
            <p:cNvSpPr/>
            <p:nvPr/>
          </p:nvSpPr>
          <p:spPr>
            <a:xfrm>
              <a:off x="10732320" y="293760"/>
              <a:ext cx="214560" cy="36360"/>
            </a:xfrm>
            <a:custGeom>
              <a:avLst/>
              <a:gdLst/>
              <a:ahLst/>
              <a:cxnLst/>
              <a:rect l="l" t="t" r="r" b="b"/>
              <a:pathLst>
                <a:path w="985760" h="179187">
                  <a:moveTo>
                    <a:pt x="66804" y="0"/>
                  </a:moveTo>
                  <a:lnTo>
                    <a:pt x="0" y="182446"/>
                  </a:lnTo>
                  <a:lnTo>
                    <a:pt x="923845" y="182446"/>
                  </a:lnTo>
                  <a:lnTo>
                    <a:pt x="990649" y="0"/>
                  </a:lnTo>
                  <a:lnTo>
                    <a:pt x="66804" y="0"/>
                  </a:lnTo>
                  <a:lnTo>
                    <a:pt x="66804" y="0"/>
                  </a:lnTo>
                  <a:close/>
                </a:path>
              </a:pathLst>
            </a:custGeom>
            <a:solidFill>
              <a:schemeClr val="accent2"/>
            </a:solidFill>
            <a:ln w="8132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7" name="Freeform 17"/>
            <p:cNvSpPr/>
            <p:nvPr/>
          </p:nvSpPr>
          <p:spPr>
            <a:xfrm>
              <a:off x="10994760" y="354960"/>
              <a:ext cx="554400" cy="243360"/>
            </a:xfrm>
            <a:custGeom>
              <a:avLst/>
              <a:gdLst/>
              <a:ahLst/>
              <a:cxnLst/>
              <a:rect l="l" t="t" r="r" b="b"/>
              <a:pathLst>
                <a:path w="2525501" h="1115850">
                  <a:moveTo>
                    <a:pt x="578421" y="522902"/>
                  </a:moveTo>
                  <a:lnTo>
                    <a:pt x="578421" y="526974"/>
                  </a:lnTo>
                  <a:cubicBezTo>
                    <a:pt x="620785" y="542450"/>
                    <a:pt x="660704" y="569328"/>
                    <a:pt x="681886" y="587247"/>
                  </a:cubicBezTo>
                  <a:cubicBezTo>
                    <a:pt x="747060" y="641818"/>
                    <a:pt x="776388" y="712678"/>
                    <a:pt x="776388" y="806344"/>
                  </a:cubicBezTo>
                  <a:cubicBezTo>
                    <a:pt x="776388" y="959468"/>
                    <a:pt x="695735" y="1069424"/>
                    <a:pt x="562943" y="1104447"/>
                  </a:cubicBezTo>
                  <a:cubicBezTo>
                    <a:pt x="522209" y="1115850"/>
                    <a:pt x="480660" y="1119923"/>
                    <a:pt x="401636" y="1119923"/>
                  </a:cubicBezTo>
                  <a:lnTo>
                    <a:pt x="0" y="1119923"/>
                  </a:lnTo>
                  <a:lnTo>
                    <a:pt x="0" y="0"/>
                  </a:lnTo>
                  <a:lnTo>
                    <a:pt x="355200" y="0"/>
                  </a:lnTo>
                  <a:cubicBezTo>
                    <a:pt x="428521" y="0"/>
                    <a:pt x="478216" y="4072"/>
                    <a:pt x="522209" y="15475"/>
                  </a:cubicBezTo>
                  <a:cubicBezTo>
                    <a:pt x="650928" y="50498"/>
                    <a:pt x="735654" y="139277"/>
                    <a:pt x="735654" y="280999"/>
                  </a:cubicBezTo>
                  <a:cubicBezTo>
                    <a:pt x="735654" y="356746"/>
                    <a:pt x="708770" y="420276"/>
                    <a:pt x="664777" y="462630"/>
                  </a:cubicBezTo>
                  <a:cubicBezTo>
                    <a:pt x="645225" y="482178"/>
                    <a:pt x="618341" y="504983"/>
                    <a:pt x="578421" y="522902"/>
                  </a:cubicBezTo>
                  <a:lnTo>
                    <a:pt x="578421" y="522902"/>
                  </a:lnTo>
                  <a:close/>
                  <a:moveTo>
                    <a:pt x="223222" y="641003"/>
                  </a:moveTo>
                  <a:lnTo>
                    <a:pt x="223222" y="935034"/>
                  </a:lnTo>
                  <a:lnTo>
                    <a:pt x="377196" y="935034"/>
                  </a:lnTo>
                  <a:cubicBezTo>
                    <a:pt x="423633" y="935034"/>
                    <a:pt x="465181" y="930961"/>
                    <a:pt x="496139" y="902454"/>
                  </a:cubicBezTo>
                  <a:cubicBezTo>
                    <a:pt x="527097" y="873132"/>
                    <a:pt x="540132" y="836480"/>
                    <a:pt x="540132" y="788426"/>
                  </a:cubicBezTo>
                  <a:cubicBezTo>
                    <a:pt x="540132" y="751774"/>
                    <a:pt x="530355" y="716751"/>
                    <a:pt x="511618" y="691501"/>
                  </a:cubicBezTo>
                  <a:cubicBezTo>
                    <a:pt x="479031" y="650777"/>
                    <a:pt x="438297" y="641003"/>
                    <a:pt x="369864" y="641003"/>
                  </a:cubicBezTo>
                  <a:lnTo>
                    <a:pt x="223222" y="641003"/>
                  </a:lnTo>
                  <a:lnTo>
                    <a:pt x="223222" y="641003"/>
                  </a:lnTo>
                  <a:close/>
                  <a:moveTo>
                    <a:pt x="220778" y="447155"/>
                  </a:moveTo>
                  <a:lnTo>
                    <a:pt x="345423" y="447155"/>
                  </a:lnTo>
                  <a:cubicBezTo>
                    <a:pt x="383713" y="447155"/>
                    <a:pt x="403266" y="447155"/>
                    <a:pt x="422003" y="441453"/>
                  </a:cubicBezTo>
                  <a:cubicBezTo>
                    <a:pt x="474143" y="425978"/>
                    <a:pt x="506730" y="379552"/>
                    <a:pt x="506730" y="316022"/>
                  </a:cubicBezTo>
                  <a:cubicBezTo>
                    <a:pt x="506730" y="240274"/>
                    <a:pt x="472513" y="207695"/>
                    <a:pt x="422003" y="192219"/>
                  </a:cubicBezTo>
                  <a:cubicBezTo>
                    <a:pt x="400822" y="186518"/>
                    <a:pt x="379640" y="184074"/>
                    <a:pt x="337277" y="184074"/>
                  </a:cubicBezTo>
                  <a:lnTo>
                    <a:pt x="219963" y="184074"/>
                  </a:lnTo>
                  <a:lnTo>
                    <a:pt x="219963" y="447155"/>
                  </a:lnTo>
                  <a:lnTo>
                    <a:pt x="220778" y="447155"/>
                  </a:lnTo>
                  <a:close/>
                  <a:moveTo>
                    <a:pt x="1110406" y="1119108"/>
                  </a:moveTo>
                  <a:lnTo>
                    <a:pt x="1110406" y="187333"/>
                  </a:lnTo>
                  <a:lnTo>
                    <a:pt x="789423" y="187333"/>
                  </a:lnTo>
                  <a:lnTo>
                    <a:pt x="789423" y="0"/>
                  </a:lnTo>
                  <a:lnTo>
                    <a:pt x="1680681" y="0"/>
                  </a:lnTo>
                  <a:lnTo>
                    <a:pt x="1617136" y="187333"/>
                  </a:lnTo>
                  <a:lnTo>
                    <a:pt x="1332813" y="187333"/>
                  </a:lnTo>
                  <a:lnTo>
                    <a:pt x="1332813" y="1118294"/>
                  </a:lnTo>
                  <a:lnTo>
                    <a:pt x="1110406" y="1118294"/>
                  </a:lnTo>
                  <a:lnTo>
                    <a:pt x="1110406" y="1119108"/>
                  </a:lnTo>
                  <a:close/>
                  <a:moveTo>
                    <a:pt x="1749929" y="1119108"/>
                  </a:moveTo>
                  <a:lnTo>
                    <a:pt x="1749929" y="0"/>
                  </a:lnTo>
                  <a:lnTo>
                    <a:pt x="2472548" y="0"/>
                  </a:lnTo>
                  <a:lnTo>
                    <a:pt x="2409003" y="187333"/>
                  </a:lnTo>
                  <a:lnTo>
                    <a:pt x="1970706" y="187333"/>
                  </a:lnTo>
                  <a:lnTo>
                    <a:pt x="1970706" y="434937"/>
                  </a:lnTo>
                  <a:lnTo>
                    <a:pt x="2149121" y="434937"/>
                  </a:lnTo>
                  <a:cubicBezTo>
                    <a:pt x="2293319" y="434937"/>
                    <a:pt x="2368269" y="469960"/>
                    <a:pt x="2419594" y="513943"/>
                  </a:cubicBezTo>
                  <a:cubicBezTo>
                    <a:pt x="2460328" y="548966"/>
                    <a:pt x="2528761" y="626342"/>
                    <a:pt x="2528761" y="779466"/>
                  </a:cubicBezTo>
                  <a:cubicBezTo>
                    <a:pt x="2528761" y="930147"/>
                    <a:pt x="2457883" y="1014039"/>
                    <a:pt x="2398412" y="1056393"/>
                  </a:cubicBezTo>
                  <a:cubicBezTo>
                    <a:pt x="2329164" y="1104447"/>
                    <a:pt x="2256658" y="1118294"/>
                    <a:pt x="2108387" y="1118294"/>
                  </a:cubicBezTo>
                  <a:lnTo>
                    <a:pt x="1749929" y="1118294"/>
                  </a:lnTo>
                  <a:lnTo>
                    <a:pt x="1749929" y="1119108"/>
                  </a:lnTo>
                  <a:close/>
                  <a:moveTo>
                    <a:pt x="1970706" y="930961"/>
                  </a:moveTo>
                  <a:lnTo>
                    <a:pt x="2137715" y="930961"/>
                  </a:lnTo>
                  <a:cubicBezTo>
                    <a:pt x="2201260" y="930961"/>
                    <a:pt x="2239550" y="915486"/>
                    <a:pt x="2266434" y="880463"/>
                  </a:cubicBezTo>
                  <a:cubicBezTo>
                    <a:pt x="2280284" y="863359"/>
                    <a:pt x="2299021" y="832408"/>
                    <a:pt x="2299021" y="773765"/>
                  </a:cubicBezTo>
                  <a:cubicBezTo>
                    <a:pt x="2299021" y="715936"/>
                    <a:pt x="2279469" y="675212"/>
                    <a:pt x="2241179" y="645890"/>
                  </a:cubicBezTo>
                  <a:cubicBezTo>
                    <a:pt x="2218368" y="628786"/>
                    <a:pt x="2187411" y="619012"/>
                    <a:pt x="2135271" y="619012"/>
                  </a:cubicBezTo>
                  <a:lnTo>
                    <a:pt x="1969892" y="619012"/>
                  </a:lnTo>
                  <a:lnTo>
                    <a:pt x="1969892" y="930961"/>
                  </a:lnTo>
                  <a:close/>
                </a:path>
              </a:pathLst>
            </a:custGeom>
            <a:solidFill>
              <a:schemeClr val="accent4"/>
            </a:solidFill>
            <a:ln w="8132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8" name="Freeform 18"/>
            <p:cNvSpPr/>
            <p:nvPr/>
          </p:nvSpPr>
          <p:spPr>
            <a:xfrm>
              <a:off x="10710360" y="354240"/>
              <a:ext cx="214560" cy="36360"/>
            </a:xfrm>
            <a:custGeom>
              <a:avLst/>
              <a:gdLst/>
              <a:ahLst/>
              <a:cxnLst/>
              <a:rect l="l" t="t" r="r" b="b"/>
              <a:pathLst>
                <a:path w="985760" h="179187">
                  <a:moveTo>
                    <a:pt x="65989" y="0"/>
                  </a:moveTo>
                  <a:lnTo>
                    <a:pt x="0" y="182446"/>
                  </a:lnTo>
                  <a:lnTo>
                    <a:pt x="923845" y="182446"/>
                  </a:lnTo>
                  <a:lnTo>
                    <a:pt x="990649" y="0"/>
                  </a:lnTo>
                  <a:lnTo>
                    <a:pt x="65989" y="0"/>
                  </a:lnTo>
                  <a:close/>
                </a:path>
              </a:pathLst>
            </a:custGeom>
            <a:solidFill>
              <a:schemeClr val="accent2"/>
            </a:solidFill>
            <a:ln w="8132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9" name="Freeform 19"/>
            <p:cNvSpPr/>
            <p:nvPr/>
          </p:nvSpPr>
          <p:spPr>
            <a:xfrm>
              <a:off x="10688400" y="414720"/>
              <a:ext cx="214560" cy="36360"/>
            </a:xfrm>
            <a:custGeom>
              <a:avLst/>
              <a:gdLst/>
              <a:ahLst/>
              <a:cxnLst/>
              <a:rect l="l" t="t" r="r" b="b"/>
              <a:pathLst>
                <a:path w="985760" h="179187">
                  <a:moveTo>
                    <a:pt x="66804" y="0"/>
                  </a:moveTo>
                  <a:lnTo>
                    <a:pt x="0" y="182446"/>
                  </a:lnTo>
                  <a:lnTo>
                    <a:pt x="923845" y="182446"/>
                  </a:lnTo>
                  <a:lnTo>
                    <a:pt x="990648" y="0"/>
                  </a:lnTo>
                  <a:close/>
                </a:path>
              </a:pathLst>
            </a:custGeom>
            <a:solidFill>
              <a:schemeClr val="accent2"/>
            </a:solidFill>
            <a:ln w="8132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120" name="Рисунок 25"/>
          <p:cNvPicPr/>
          <p:nvPr/>
        </p:nvPicPr>
        <p:blipFill>
          <a:blip r:embed="rId3"/>
          <a:stretch/>
        </p:blipFill>
        <p:spPr>
          <a:xfrm>
            <a:off x="5738400" y="762120"/>
            <a:ext cx="5078160" cy="6094080"/>
          </a:xfrm>
          <a:prstGeom prst="rect">
            <a:avLst/>
          </a:prstGeom>
          <a:ln w="0">
            <a:noFill/>
          </a:ln>
        </p:spPr>
      </p:pic>
      <p:sp>
        <p:nvSpPr>
          <p:cNvPr id="121" name="Прямоугольник 18"/>
          <p:cNvSpPr/>
          <p:nvPr/>
        </p:nvSpPr>
        <p:spPr>
          <a:xfrm>
            <a:off x="832680" y="986040"/>
            <a:ext cx="38458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6720">
              <a:lnSpc>
                <a:spcPct val="100000"/>
              </a:lnSpc>
              <a:spcBef>
                <a:spcPts val="431"/>
              </a:spcBef>
              <a:buNone/>
              <a:tabLst>
                <a:tab pos="0" algn="l"/>
              </a:tabLst>
            </a:pPr>
            <a:r>
              <a:rPr lang="ru-RU" sz="1800" b="1" strike="noStrike" spc="-21">
                <a:solidFill>
                  <a:srgbClr val="000000"/>
                </a:solidFill>
                <a:latin typeface="Gotham Medium"/>
                <a:ea typeface="DejaVu Sans"/>
              </a:rPr>
              <a:t>Тематический план часть 1</a:t>
            </a:r>
            <a:endParaRPr lang="ru-RU" sz="1800" b="0" strike="noStrike" spc="-1">
              <a:latin typeface="XO Oriel"/>
            </a:endParaRPr>
          </a:p>
        </p:txBody>
      </p:sp>
      <p:sp>
        <p:nvSpPr>
          <p:cNvPr id="122" name="Прямоугольник 21"/>
          <p:cNvSpPr/>
          <p:nvPr/>
        </p:nvSpPr>
        <p:spPr>
          <a:xfrm>
            <a:off x="731160" y="968760"/>
            <a:ext cx="99720" cy="4082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3" name="Прямоугольник 1"/>
          <p:cNvSpPr/>
          <p:nvPr/>
        </p:nvSpPr>
        <p:spPr>
          <a:xfrm>
            <a:off x="731160" y="1743480"/>
            <a:ext cx="6094080" cy="1063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600" b="1" strike="noStrike" spc="-1">
                <a:solidFill>
                  <a:srgbClr val="000000"/>
                </a:solidFill>
                <a:latin typeface="Gotham Light"/>
                <a:ea typeface="DejaVu Sans"/>
              </a:rPr>
              <a:t>Вводная часть</a:t>
            </a:r>
            <a:endParaRPr lang="ru-RU" sz="1600" b="0" strike="noStrike" spc="-1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2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• План проведения Конкурса, призы для финалистов, правила участия</a:t>
            </a:r>
            <a:endParaRPr lang="ru-RU" sz="1200" b="0" strike="noStrike" spc="-1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2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• Инструкция по работе на платформе</a:t>
            </a:r>
            <a:endParaRPr lang="ru-RU" sz="1200" b="0" strike="noStrike" spc="-1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2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• Мир финансовой грамотности: погружение в понятие ФГ: история, основные элементы и понятия</a:t>
            </a:r>
            <a:endParaRPr lang="ru-RU" sz="1200" b="0" strike="noStrike" spc="-1">
              <a:latin typeface="XO Oriel"/>
            </a:endParaRPr>
          </a:p>
        </p:txBody>
      </p:sp>
      <p:sp>
        <p:nvSpPr>
          <p:cNvPr id="124" name="Прямоугольник 2"/>
          <p:cNvSpPr/>
          <p:nvPr/>
        </p:nvSpPr>
        <p:spPr>
          <a:xfrm>
            <a:off x="731160" y="2960280"/>
            <a:ext cx="6094080" cy="161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600" b="1" strike="noStrike" spc="-1">
                <a:solidFill>
                  <a:srgbClr val="000000"/>
                </a:solidFill>
                <a:latin typeface="Gotham Light"/>
                <a:ea typeface="DejaVu Sans"/>
              </a:rPr>
              <a:t>Платежи как коммуникация в финансовом мире</a:t>
            </a:r>
            <a:endParaRPr lang="ru-RU" sz="1600" b="0" strike="noStrike" spc="-1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2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Что такое платежная система</a:t>
            </a:r>
            <a:endParaRPr lang="ru-RU" sz="1200" b="0" strike="noStrike" spc="-1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2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• Кто является ее участниками</a:t>
            </a:r>
            <a:endParaRPr lang="ru-RU" sz="1200" b="0" strike="noStrike" spc="-1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2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• Какие есть операции в платежной системе</a:t>
            </a:r>
            <a:endParaRPr lang="ru-RU" sz="1200" b="0" strike="noStrike" spc="-1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2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• Каковы стандарты ее безопасности</a:t>
            </a:r>
            <a:endParaRPr lang="ru-RU" sz="1200" b="0" strike="noStrike" spc="-1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2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• Какие бывают платежные средства</a:t>
            </a:r>
            <a:endParaRPr lang="ru-RU" sz="1200" b="0" strike="noStrike" spc="-1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2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• Кейс ВШМ СПБГУ «Сотворение «мира»: создание российской</a:t>
            </a:r>
            <a:endParaRPr lang="ru-RU" sz="1200" b="0" strike="noStrike" spc="-1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2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национальной системы платежных карт</a:t>
            </a:r>
            <a:endParaRPr lang="ru-RU" sz="1200" b="0" strike="noStrike" spc="-1">
              <a:latin typeface="XO Oriel"/>
            </a:endParaRPr>
          </a:p>
        </p:txBody>
      </p:sp>
      <p:sp>
        <p:nvSpPr>
          <p:cNvPr id="125" name="Прямоугольник 9"/>
          <p:cNvSpPr/>
          <p:nvPr/>
        </p:nvSpPr>
        <p:spPr>
          <a:xfrm>
            <a:off x="781920" y="4777920"/>
            <a:ext cx="6094080" cy="880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600" b="1" strike="noStrike" spc="-1">
                <a:solidFill>
                  <a:srgbClr val="000000"/>
                </a:solidFill>
                <a:latin typeface="Gotham Light"/>
                <a:ea typeface="DejaVu Sans"/>
              </a:rPr>
              <a:t>Инновации в платежах </a:t>
            </a:r>
            <a:endParaRPr lang="ru-RU" sz="1600" b="0" strike="noStrike" spc="-1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2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• Тренды и инновационные подходы платежных систем</a:t>
            </a:r>
            <a:endParaRPr lang="ru-RU" sz="1200" b="0" strike="noStrike" spc="-1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2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• СПБ, преимущества и перспективы развития</a:t>
            </a:r>
            <a:endParaRPr lang="ru-RU" sz="1200" b="0" strike="noStrike" spc="-1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2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• Транспортные проекты</a:t>
            </a:r>
            <a:endParaRPr lang="ru-RU" sz="1200" b="0" strike="noStrike" spc="-1">
              <a:latin typeface="XO Oriel"/>
            </a:endParaRPr>
          </a:p>
        </p:txBody>
      </p:sp>
      <p:sp>
        <p:nvSpPr>
          <p:cNvPr id="126" name="Прямоугольник 12"/>
          <p:cNvSpPr/>
          <p:nvPr/>
        </p:nvSpPr>
        <p:spPr>
          <a:xfrm>
            <a:off x="11689560" y="6359040"/>
            <a:ext cx="3168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3</a:t>
            </a:r>
            <a:endParaRPr lang="ru-RU" sz="1800" b="0" strike="noStrike" spc="-1">
              <a:latin typeface="XO Orie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Овал 3"/>
          <p:cNvSpPr/>
          <p:nvPr/>
        </p:nvSpPr>
        <p:spPr>
          <a:xfrm>
            <a:off x="6411600" y="1355400"/>
            <a:ext cx="4839120" cy="4839120"/>
          </a:xfrm>
          <a:prstGeom prst="ellipse">
            <a:avLst/>
          </a:prstGeom>
          <a:gradFill rotWithShape="0">
            <a:gsLst>
              <a:gs pos="0">
                <a:srgbClr val="002060"/>
              </a:gs>
              <a:gs pos="100000">
                <a:srgbClr val="EFF2FE"/>
              </a:gs>
            </a:gsLst>
            <a:lin ang="189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28" name="Заголовок 4"/>
          <p:cNvSpPr/>
          <p:nvPr/>
        </p:nvSpPr>
        <p:spPr>
          <a:xfrm>
            <a:off x="832680" y="410760"/>
            <a:ext cx="9858600" cy="42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2200" b="1" strike="noStrike" cap="all" spc="-1">
                <a:solidFill>
                  <a:srgbClr val="0A2896"/>
                </a:solidFill>
                <a:latin typeface="Gotham Medium"/>
                <a:ea typeface="DejaVu Sans"/>
              </a:rPr>
              <a:t>конкурс по Финансовой грамотности</a:t>
            </a:r>
            <a:r>
              <a:rPr sz="2200"/>
              <a:t/>
            </a:r>
            <a:br>
              <a:rPr sz="2200"/>
            </a:br>
            <a:endParaRPr lang="ru-RU" sz="2200" b="0" strike="noStrike" spc="-1">
              <a:latin typeface="XO Oriel"/>
            </a:endParaRPr>
          </a:p>
        </p:txBody>
      </p:sp>
      <p:pic>
        <p:nvPicPr>
          <p:cNvPr id="129" name="Рисунок 14"/>
          <p:cNvPicPr/>
          <p:nvPr/>
        </p:nvPicPr>
        <p:blipFill>
          <a:blip r:embed="rId2"/>
          <a:srcRect b="8379"/>
          <a:stretch/>
        </p:blipFill>
        <p:spPr>
          <a:xfrm>
            <a:off x="5726160" y="672480"/>
            <a:ext cx="6378120" cy="6192720"/>
          </a:xfrm>
          <a:prstGeom prst="rect">
            <a:avLst/>
          </a:prstGeom>
          <a:ln w="0">
            <a:noFill/>
          </a:ln>
        </p:spPr>
      </p:pic>
      <p:pic>
        <p:nvPicPr>
          <p:cNvPr id="130" name="Рисунок 15"/>
          <p:cNvPicPr/>
          <p:nvPr/>
        </p:nvPicPr>
        <p:blipFill>
          <a:blip r:embed="rId3"/>
          <a:stretch/>
        </p:blipFill>
        <p:spPr>
          <a:xfrm>
            <a:off x="9401040" y="345240"/>
            <a:ext cx="969480" cy="275760"/>
          </a:xfrm>
          <a:prstGeom prst="rect">
            <a:avLst/>
          </a:prstGeom>
          <a:ln w="0">
            <a:noFill/>
          </a:ln>
        </p:spPr>
      </p:pic>
      <p:grpSp>
        <p:nvGrpSpPr>
          <p:cNvPr id="131" name="Group 30"/>
          <p:cNvGrpSpPr/>
          <p:nvPr/>
        </p:nvGrpSpPr>
        <p:grpSpPr>
          <a:xfrm>
            <a:off x="-235440" y="398160"/>
            <a:ext cx="820440" cy="157320"/>
            <a:chOff x="-235440" y="398160"/>
            <a:chExt cx="820440" cy="157320"/>
          </a:xfrm>
        </p:grpSpPr>
        <p:sp>
          <p:nvSpPr>
            <p:cNvPr id="132" name="Freeform 22"/>
            <p:cNvSpPr/>
            <p:nvPr/>
          </p:nvSpPr>
          <p:spPr>
            <a:xfrm>
              <a:off x="370440" y="398160"/>
              <a:ext cx="214560" cy="36360"/>
            </a:xfrm>
            <a:custGeom>
              <a:avLst/>
              <a:gdLst/>
              <a:ahLst/>
              <a:cxnLst/>
              <a:rect l="l" t="t" r="r" b="b"/>
              <a:pathLst>
                <a:path w="985760" h="179187">
                  <a:moveTo>
                    <a:pt x="66804" y="0"/>
                  </a:moveTo>
                  <a:lnTo>
                    <a:pt x="0" y="182446"/>
                  </a:lnTo>
                  <a:lnTo>
                    <a:pt x="923845" y="182446"/>
                  </a:lnTo>
                  <a:lnTo>
                    <a:pt x="990649" y="0"/>
                  </a:lnTo>
                  <a:lnTo>
                    <a:pt x="66804" y="0"/>
                  </a:lnTo>
                  <a:lnTo>
                    <a:pt x="66804" y="0"/>
                  </a:lnTo>
                  <a:close/>
                </a:path>
              </a:pathLst>
            </a:custGeom>
            <a:solidFill>
              <a:schemeClr val="accent2"/>
            </a:solidFill>
            <a:ln w="8132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3" name="Freeform 24"/>
            <p:cNvSpPr/>
            <p:nvPr/>
          </p:nvSpPr>
          <p:spPr>
            <a:xfrm>
              <a:off x="348480" y="458640"/>
              <a:ext cx="214560" cy="36360"/>
            </a:xfrm>
            <a:custGeom>
              <a:avLst/>
              <a:gdLst/>
              <a:ahLst/>
              <a:cxnLst/>
              <a:rect l="l" t="t" r="r" b="b"/>
              <a:pathLst>
                <a:path w="985760" h="179187">
                  <a:moveTo>
                    <a:pt x="65989" y="0"/>
                  </a:moveTo>
                  <a:lnTo>
                    <a:pt x="0" y="182446"/>
                  </a:lnTo>
                  <a:lnTo>
                    <a:pt x="923845" y="182446"/>
                  </a:lnTo>
                  <a:lnTo>
                    <a:pt x="990649" y="0"/>
                  </a:lnTo>
                  <a:lnTo>
                    <a:pt x="65989" y="0"/>
                  </a:lnTo>
                  <a:close/>
                </a:path>
              </a:pathLst>
            </a:custGeom>
            <a:solidFill>
              <a:schemeClr val="accent2"/>
            </a:solidFill>
            <a:ln w="8132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4" name="Freeform 25"/>
            <p:cNvSpPr/>
            <p:nvPr/>
          </p:nvSpPr>
          <p:spPr>
            <a:xfrm>
              <a:off x="326160" y="519120"/>
              <a:ext cx="214560" cy="36360"/>
            </a:xfrm>
            <a:custGeom>
              <a:avLst/>
              <a:gdLst/>
              <a:ahLst/>
              <a:cxnLst/>
              <a:rect l="l" t="t" r="r" b="b"/>
              <a:pathLst>
                <a:path w="985760" h="179187">
                  <a:moveTo>
                    <a:pt x="66804" y="0"/>
                  </a:moveTo>
                  <a:lnTo>
                    <a:pt x="0" y="182446"/>
                  </a:lnTo>
                  <a:lnTo>
                    <a:pt x="923845" y="182446"/>
                  </a:lnTo>
                  <a:lnTo>
                    <a:pt x="990648" y="0"/>
                  </a:lnTo>
                  <a:close/>
                </a:path>
              </a:pathLst>
            </a:custGeom>
            <a:solidFill>
              <a:schemeClr val="accent2"/>
            </a:solidFill>
            <a:ln w="8132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5" name="Rectangle 27"/>
            <p:cNvSpPr/>
            <p:nvPr/>
          </p:nvSpPr>
          <p:spPr>
            <a:xfrm>
              <a:off x="-235440" y="398160"/>
              <a:ext cx="691920" cy="3636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36" name="Rectangle 28"/>
            <p:cNvSpPr/>
            <p:nvPr/>
          </p:nvSpPr>
          <p:spPr>
            <a:xfrm>
              <a:off x="-235440" y="458640"/>
              <a:ext cx="691920" cy="3636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37" name="Rectangle 29"/>
            <p:cNvSpPr/>
            <p:nvPr/>
          </p:nvSpPr>
          <p:spPr>
            <a:xfrm>
              <a:off x="-235440" y="519120"/>
              <a:ext cx="691920" cy="3636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grpSp>
        <p:nvGrpSpPr>
          <p:cNvPr id="138" name="Group 20"/>
          <p:cNvGrpSpPr/>
          <p:nvPr/>
        </p:nvGrpSpPr>
        <p:grpSpPr>
          <a:xfrm>
            <a:off x="10688400" y="293760"/>
            <a:ext cx="860760" cy="304560"/>
            <a:chOff x="10688400" y="293760"/>
            <a:chExt cx="860760" cy="304560"/>
          </a:xfrm>
        </p:grpSpPr>
        <p:sp>
          <p:nvSpPr>
            <p:cNvPr id="139" name="Freeform 16"/>
            <p:cNvSpPr/>
            <p:nvPr/>
          </p:nvSpPr>
          <p:spPr>
            <a:xfrm>
              <a:off x="10732320" y="293760"/>
              <a:ext cx="214560" cy="36360"/>
            </a:xfrm>
            <a:custGeom>
              <a:avLst/>
              <a:gdLst/>
              <a:ahLst/>
              <a:cxnLst/>
              <a:rect l="l" t="t" r="r" b="b"/>
              <a:pathLst>
                <a:path w="985760" h="179187">
                  <a:moveTo>
                    <a:pt x="66804" y="0"/>
                  </a:moveTo>
                  <a:lnTo>
                    <a:pt x="0" y="182446"/>
                  </a:lnTo>
                  <a:lnTo>
                    <a:pt x="923845" y="182446"/>
                  </a:lnTo>
                  <a:lnTo>
                    <a:pt x="990649" y="0"/>
                  </a:lnTo>
                  <a:lnTo>
                    <a:pt x="66804" y="0"/>
                  </a:lnTo>
                  <a:lnTo>
                    <a:pt x="66804" y="0"/>
                  </a:lnTo>
                  <a:close/>
                </a:path>
              </a:pathLst>
            </a:custGeom>
            <a:solidFill>
              <a:schemeClr val="accent2"/>
            </a:solidFill>
            <a:ln w="8132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0" name="Freeform 17"/>
            <p:cNvSpPr/>
            <p:nvPr/>
          </p:nvSpPr>
          <p:spPr>
            <a:xfrm>
              <a:off x="10994760" y="354960"/>
              <a:ext cx="554400" cy="243360"/>
            </a:xfrm>
            <a:custGeom>
              <a:avLst/>
              <a:gdLst/>
              <a:ahLst/>
              <a:cxnLst/>
              <a:rect l="l" t="t" r="r" b="b"/>
              <a:pathLst>
                <a:path w="2525501" h="1115850">
                  <a:moveTo>
                    <a:pt x="578421" y="522902"/>
                  </a:moveTo>
                  <a:lnTo>
                    <a:pt x="578421" y="526974"/>
                  </a:lnTo>
                  <a:cubicBezTo>
                    <a:pt x="620785" y="542450"/>
                    <a:pt x="660704" y="569328"/>
                    <a:pt x="681886" y="587247"/>
                  </a:cubicBezTo>
                  <a:cubicBezTo>
                    <a:pt x="747060" y="641818"/>
                    <a:pt x="776388" y="712678"/>
                    <a:pt x="776388" y="806344"/>
                  </a:cubicBezTo>
                  <a:cubicBezTo>
                    <a:pt x="776388" y="959468"/>
                    <a:pt x="695735" y="1069424"/>
                    <a:pt x="562943" y="1104447"/>
                  </a:cubicBezTo>
                  <a:cubicBezTo>
                    <a:pt x="522209" y="1115850"/>
                    <a:pt x="480660" y="1119923"/>
                    <a:pt x="401636" y="1119923"/>
                  </a:cubicBezTo>
                  <a:lnTo>
                    <a:pt x="0" y="1119923"/>
                  </a:lnTo>
                  <a:lnTo>
                    <a:pt x="0" y="0"/>
                  </a:lnTo>
                  <a:lnTo>
                    <a:pt x="355200" y="0"/>
                  </a:lnTo>
                  <a:cubicBezTo>
                    <a:pt x="428521" y="0"/>
                    <a:pt x="478216" y="4072"/>
                    <a:pt x="522209" y="15475"/>
                  </a:cubicBezTo>
                  <a:cubicBezTo>
                    <a:pt x="650928" y="50498"/>
                    <a:pt x="735654" y="139277"/>
                    <a:pt x="735654" y="280999"/>
                  </a:cubicBezTo>
                  <a:cubicBezTo>
                    <a:pt x="735654" y="356746"/>
                    <a:pt x="708770" y="420276"/>
                    <a:pt x="664777" y="462630"/>
                  </a:cubicBezTo>
                  <a:cubicBezTo>
                    <a:pt x="645225" y="482178"/>
                    <a:pt x="618341" y="504983"/>
                    <a:pt x="578421" y="522902"/>
                  </a:cubicBezTo>
                  <a:lnTo>
                    <a:pt x="578421" y="522902"/>
                  </a:lnTo>
                  <a:close/>
                  <a:moveTo>
                    <a:pt x="223222" y="641003"/>
                  </a:moveTo>
                  <a:lnTo>
                    <a:pt x="223222" y="935034"/>
                  </a:lnTo>
                  <a:lnTo>
                    <a:pt x="377196" y="935034"/>
                  </a:lnTo>
                  <a:cubicBezTo>
                    <a:pt x="423633" y="935034"/>
                    <a:pt x="465181" y="930961"/>
                    <a:pt x="496139" y="902454"/>
                  </a:cubicBezTo>
                  <a:cubicBezTo>
                    <a:pt x="527097" y="873132"/>
                    <a:pt x="540132" y="836480"/>
                    <a:pt x="540132" y="788426"/>
                  </a:cubicBezTo>
                  <a:cubicBezTo>
                    <a:pt x="540132" y="751774"/>
                    <a:pt x="530355" y="716751"/>
                    <a:pt x="511618" y="691501"/>
                  </a:cubicBezTo>
                  <a:cubicBezTo>
                    <a:pt x="479031" y="650777"/>
                    <a:pt x="438297" y="641003"/>
                    <a:pt x="369864" y="641003"/>
                  </a:cubicBezTo>
                  <a:lnTo>
                    <a:pt x="223222" y="641003"/>
                  </a:lnTo>
                  <a:lnTo>
                    <a:pt x="223222" y="641003"/>
                  </a:lnTo>
                  <a:close/>
                  <a:moveTo>
                    <a:pt x="220778" y="447155"/>
                  </a:moveTo>
                  <a:lnTo>
                    <a:pt x="345423" y="447155"/>
                  </a:lnTo>
                  <a:cubicBezTo>
                    <a:pt x="383713" y="447155"/>
                    <a:pt x="403266" y="447155"/>
                    <a:pt x="422003" y="441453"/>
                  </a:cubicBezTo>
                  <a:cubicBezTo>
                    <a:pt x="474143" y="425978"/>
                    <a:pt x="506730" y="379552"/>
                    <a:pt x="506730" y="316022"/>
                  </a:cubicBezTo>
                  <a:cubicBezTo>
                    <a:pt x="506730" y="240274"/>
                    <a:pt x="472513" y="207695"/>
                    <a:pt x="422003" y="192219"/>
                  </a:cubicBezTo>
                  <a:cubicBezTo>
                    <a:pt x="400822" y="186518"/>
                    <a:pt x="379640" y="184074"/>
                    <a:pt x="337277" y="184074"/>
                  </a:cubicBezTo>
                  <a:lnTo>
                    <a:pt x="219963" y="184074"/>
                  </a:lnTo>
                  <a:lnTo>
                    <a:pt x="219963" y="447155"/>
                  </a:lnTo>
                  <a:lnTo>
                    <a:pt x="220778" y="447155"/>
                  </a:lnTo>
                  <a:close/>
                  <a:moveTo>
                    <a:pt x="1110406" y="1119108"/>
                  </a:moveTo>
                  <a:lnTo>
                    <a:pt x="1110406" y="187333"/>
                  </a:lnTo>
                  <a:lnTo>
                    <a:pt x="789423" y="187333"/>
                  </a:lnTo>
                  <a:lnTo>
                    <a:pt x="789423" y="0"/>
                  </a:lnTo>
                  <a:lnTo>
                    <a:pt x="1680681" y="0"/>
                  </a:lnTo>
                  <a:lnTo>
                    <a:pt x="1617136" y="187333"/>
                  </a:lnTo>
                  <a:lnTo>
                    <a:pt x="1332813" y="187333"/>
                  </a:lnTo>
                  <a:lnTo>
                    <a:pt x="1332813" y="1118294"/>
                  </a:lnTo>
                  <a:lnTo>
                    <a:pt x="1110406" y="1118294"/>
                  </a:lnTo>
                  <a:lnTo>
                    <a:pt x="1110406" y="1119108"/>
                  </a:lnTo>
                  <a:close/>
                  <a:moveTo>
                    <a:pt x="1749929" y="1119108"/>
                  </a:moveTo>
                  <a:lnTo>
                    <a:pt x="1749929" y="0"/>
                  </a:lnTo>
                  <a:lnTo>
                    <a:pt x="2472548" y="0"/>
                  </a:lnTo>
                  <a:lnTo>
                    <a:pt x="2409003" y="187333"/>
                  </a:lnTo>
                  <a:lnTo>
                    <a:pt x="1970706" y="187333"/>
                  </a:lnTo>
                  <a:lnTo>
                    <a:pt x="1970706" y="434937"/>
                  </a:lnTo>
                  <a:lnTo>
                    <a:pt x="2149121" y="434937"/>
                  </a:lnTo>
                  <a:cubicBezTo>
                    <a:pt x="2293319" y="434937"/>
                    <a:pt x="2368269" y="469960"/>
                    <a:pt x="2419594" y="513943"/>
                  </a:cubicBezTo>
                  <a:cubicBezTo>
                    <a:pt x="2460328" y="548966"/>
                    <a:pt x="2528761" y="626342"/>
                    <a:pt x="2528761" y="779466"/>
                  </a:cubicBezTo>
                  <a:cubicBezTo>
                    <a:pt x="2528761" y="930147"/>
                    <a:pt x="2457883" y="1014039"/>
                    <a:pt x="2398412" y="1056393"/>
                  </a:cubicBezTo>
                  <a:cubicBezTo>
                    <a:pt x="2329164" y="1104447"/>
                    <a:pt x="2256658" y="1118294"/>
                    <a:pt x="2108387" y="1118294"/>
                  </a:cubicBezTo>
                  <a:lnTo>
                    <a:pt x="1749929" y="1118294"/>
                  </a:lnTo>
                  <a:lnTo>
                    <a:pt x="1749929" y="1119108"/>
                  </a:lnTo>
                  <a:close/>
                  <a:moveTo>
                    <a:pt x="1970706" y="930961"/>
                  </a:moveTo>
                  <a:lnTo>
                    <a:pt x="2137715" y="930961"/>
                  </a:lnTo>
                  <a:cubicBezTo>
                    <a:pt x="2201260" y="930961"/>
                    <a:pt x="2239550" y="915486"/>
                    <a:pt x="2266434" y="880463"/>
                  </a:cubicBezTo>
                  <a:cubicBezTo>
                    <a:pt x="2280284" y="863359"/>
                    <a:pt x="2299021" y="832408"/>
                    <a:pt x="2299021" y="773765"/>
                  </a:cubicBezTo>
                  <a:cubicBezTo>
                    <a:pt x="2299021" y="715936"/>
                    <a:pt x="2279469" y="675212"/>
                    <a:pt x="2241179" y="645890"/>
                  </a:cubicBezTo>
                  <a:cubicBezTo>
                    <a:pt x="2218368" y="628786"/>
                    <a:pt x="2187411" y="619012"/>
                    <a:pt x="2135271" y="619012"/>
                  </a:cubicBezTo>
                  <a:lnTo>
                    <a:pt x="1969892" y="619012"/>
                  </a:lnTo>
                  <a:lnTo>
                    <a:pt x="1969892" y="930961"/>
                  </a:lnTo>
                  <a:close/>
                </a:path>
              </a:pathLst>
            </a:custGeom>
            <a:solidFill>
              <a:schemeClr val="accent4"/>
            </a:solidFill>
            <a:ln w="8132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1" name="Freeform 18"/>
            <p:cNvSpPr/>
            <p:nvPr/>
          </p:nvSpPr>
          <p:spPr>
            <a:xfrm>
              <a:off x="10710360" y="354240"/>
              <a:ext cx="214560" cy="36360"/>
            </a:xfrm>
            <a:custGeom>
              <a:avLst/>
              <a:gdLst/>
              <a:ahLst/>
              <a:cxnLst/>
              <a:rect l="l" t="t" r="r" b="b"/>
              <a:pathLst>
                <a:path w="985760" h="179187">
                  <a:moveTo>
                    <a:pt x="65989" y="0"/>
                  </a:moveTo>
                  <a:lnTo>
                    <a:pt x="0" y="182446"/>
                  </a:lnTo>
                  <a:lnTo>
                    <a:pt x="923845" y="182446"/>
                  </a:lnTo>
                  <a:lnTo>
                    <a:pt x="990649" y="0"/>
                  </a:lnTo>
                  <a:lnTo>
                    <a:pt x="65989" y="0"/>
                  </a:lnTo>
                  <a:close/>
                </a:path>
              </a:pathLst>
            </a:custGeom>
            <a:solidFill>
              <a:schemeClr val="accent2"/>
            </a:solidFill>
            <a:ln w="8132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2" name="Freeform 19"/>
            <p:cNvSpPr/>
            <p:nvPr/>
          </p:nvSpPr>
          <p:spPr>
            <a:xfrm>
              <a:off x="10688400" y="414720"/>
              <a:ext cx="214560" cy="36360"/>
            </a:xfrm>
            <a:custGeom>
              <a:avLst/>
              <a:gdLst/>
              <a:ahLst/>
              <a:cxnLst/>
              <a:rect l="l" t="t" r="r" b="b"/>
              <a:pathLst>
                <a:path w="985760" h="179187">
                  <a:moveTo>
                    <a:pt x="66804" y="0"/>
                  </a:moveTo>
                  <a:lnTo>
                    <a:pt x="0" y="182446"/>
                  </a:lnTo>
                  <a:lnTo>
                    <a:pt x="923845" y="182446"/>
                  </a:lnTo>
                  <a:lnTo>
                    <a:pt x="990648" y="0"/>
                  </a:lnTo>
                  <a:close/>
                </a:path>
              </a:pathLst>
            </a:custGeom>
            <a:solidFill>
              <a:schemeClr val="accent2"/>
            </a:solidFill>
            <a:ln w="8132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43" name="Прямоугольник 41"/>
          <p:cNvSpPr/>
          <p:nvPr/>
        </p:nvSpPr>
        <p:spPr>
          <a:xfrm>
            <a:off x="832680" y="986040"/>
            <a:ext cx="42058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6720">
              <a:lnSpc>
                <a:spcPct val="100000"/>
              </a:lnSpc>
              <a:spcBef>
                <a:spcPts val="431"/>
              </a:spcBef>
              <a:buNone/>
              <a:tabLst>
                <a:tab pos="0" algn="l"/>
              </a:tabLst>
            </a:pPr>
            <a:r>
              <a:rPr lang="ru-RU" sz="1800" b="1" strike="noStrike" spc="-21">
                <a:solidFill>
                  <a:srgbClr val="000000"/>
                </a:solidFill>
                <a:latin typeface="Gotham Medium"/>
                <a:ea typeface="DejaVu Sans"/>
              </a:rPr>
              <a:t>Тематический план часть 2</a:t>
            </a:r>
            <a:endParaRPr lang="ru-RU" sz="1800" b="0" strike="noStrike" spc="-1">
              <a:latin typeface="XO Oriel"/>
            </a:endParaRPr>
          </a:p>
        </p:txBody>
      </p:sp>
      <p:sp>
        <p:nvSpPr>
          <p:cNvPr id="144" name="Прямоугольник 42"/>
          <p:cNvSpPr/>
          <p:nvPr/>
        </p:nvSpPr>
        <p:spPr>
          <a:xfrm>
            <a:off x="731160" y="968760"/>
            <a:ext cx="99720" cy="4082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5" name="Прямоугольник 24"/>
          <p:cNvSpPr/>
          <p:nvPr/>
        </p:nvSpPr>
        <p:spPr>
          <a:xfrm>
            <a:off x="832680" y="1392120"/>
            <a:ext cx="6094080" cy="1276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000000"/>
                </a:solidFill>
                <a:latin typeface="Gotham Light"/>
                <a:ea typeface="DejaVu Sans"/>
              </a:rPr>
              <a:t>Программы лояльности</a:t>
            </a:r>
            <a:endParaRPr lang="ru-RU" sz="1800" b="0" strike="noStrike" spc="-1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2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• Что такое cashback и как работает программа лояльности</a:t>
            </a:r>
            <a:endParaRPr lang="ru-RU" sz="1200" b="0" strike="noStrike" spc="-1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2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• Программа лояльности «Мир», выгоды и преимущества для</a:t>
            </a:r>
            <a:endParaRPr lang="ru-RU" sz="1200" b="0" strike="noStrike" spc="-1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2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Клиентов </a:t>
            </a:r>
            <a:endParaRPr lang="ru-RU" sz="1200" b="0" strike="noStrike" spc="-1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2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• Программа лояльности ВТБ, выгоды и преимущества для</a:t>
            </a:r>
            <a:endParaRPr lang="ru-RU" sz="1200" b="0" strike="noStrike" spc="-1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2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Клиентов </a:t>
            </a:r>
            <a:endParaRPr lang="ru-RU" sz="1200" b="0" strike="noStrike" spc="-1">
              <a:latin typeface="XO Oriel"/>
            </a:endParaRPr>
          </a:p>
        </p:txBody>
      </p:sp>
      <p:sp>
        <p:nvSpPr>
          <p:cNvPr id="146" name="Прямоугольник 25"/>
          <p:cNvSpPr/>
          <p:nvPr/>
        </p:nvSpPr>
        <p:spPr>
          <a:xfrm>
            <a:off x="781920" y="3018960"/>
            <a:ext cx="6094080" cy="1170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600" b="1" strike="noStrike" spc="-1">
                <a:solidFill>
                  <a:srgbClr val="000000"/>
                </a:solidFill>
                <a:latin typeface="Gotham Light"/>
                <a:ea typeface="DejaVu Sans"/>
              </a:rPr>
              <a:t>Безопасность в финансовом мире</a:t>
            </a:r>
            <a:endParaRPr lang="ru-RU" sz="1600" b="0" strike="noStrike" spc="-1">
              <a:latin typeface="XO Oriel"/>
            </a:endParaRPr>
          </a:p>
          <a:p>
            <a:pPr marL="171360" indent="-171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1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Фишинговые сайты</a:t>
            </a:r>
            <a:endParaRPr lang="ru-RU" sz="1100" b="0" strike="noStrike" spc="-1">
              <a:latin typeface="XO Oriel"/>
            </a:endParaRPr>
          </a:p>
          <a:p>
            <a:pPr marL="171360" indent="-171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1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Финансовые пирамиды</a:t>
            </a:r>
            <a:endParaRPr lang="ru-RU" sz="1100" b="0" strike="noStrike" spc="-1">
              <a:latin typeface="XO Oriel"/>
            </a:endParaRPr>
          </a:p>
          <a:p>
            <a:pPr marL="171360" indent="-171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1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Общественный </a:t>
            </a:r>
            <a:r>
              <a:rPr lang="en-US" sz="11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WiFi</a:t>
            </a:r>
            <a:endParaRPr lang="ru-RU" sz="1100" b="0" strike="noStrike" spc="-1">
              <a:latin typeface="XO Oriel"/>
            </a:endParaRPr>
          </a:p>
          <a:p>
            <a:pPr marL="171360" indent="-171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1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Сложные пароли</a:t>
            </a:r>
            <a:endParaRPr lang="ru-RU" sz="1100" b="0" strike="noStrike" spc="-1">
              <a:latin typeface="XO Oriel"/>
            </a:endParaRPr>
          </a:p>
          <a:p>
            <a:pPr marL="171360" indent="-171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1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Мошенничество по телефону</a:t>
            </a:r>
            <a:endParaRPr lang="ru-RU" sz="1100" b="0" strike="noStrike" spc="-1">
              <a:latin typeface="XO Oriel"/>
            </a:endParaRPr>
          </a:p>
        </p:txBody>
      </p:sp>
      <p:sp>
        <p:nvSpPr>
          <p:cNvPr id="147" name="Прямоугольник 26"/>
          <p:cNvSpPr/>
          <p:nvPr/>
        </p:nvSpPr>
        <p:spPr>
          <a:xfrm>
            <a:off x="525960" y="4915440"/>
            <a:ext cx="4959000" cy="91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000000"/>
                </a:solidFill>
                <a:latin typeface="Gotham Light"/>
                <a:ea typeface="DejaVu Sans"/>
              </a:rPr>
              <a:t>Итоговое эссе -«Роль современного </a:t>
            </a:r>
            <a:endParaRPr lang="ru-RU" sz="1800" b="0" strike="noStrike" spc="-1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000000"/>
                </a:solidFill>
                <a:latin typeface="Gotham Light"/>
                <a:ea typeface="DejaVu Sans"/>
              </a:rPr>
              <a:t> педагога в формировании  </a:t>
            </a:r>
            <a:endParaRPr lang="ru-RU" sz="1800" b="0" strike="noStrike" spc="-1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800" b="1" strike="noStrike" spc="-1">
                <a:solidFill>
                  <a:srgbClr val="000000"/>
                </a:solidFill>
                <a:latin typeface="Gotham Light"/>
                <a:ea typeface="DejaVu Sans"/>
              </a:rPr>
              <a:t>финансовой грамотности у детей» </a:t>
            </a:r>
            <a:endParaRPr lang="ru-RU" sz="1800" b="0" strike="noStrike" spc="-1">
              <a:latin typeface="XO Oriel"/>
            </a:endParaRPr>
          </a:p>
        </p:txBody>
      </p:sp>
      <p:sp>
        <p:nvSpPr>
          <p:cNvPr id="148" name="Прямая соединительная линия 2"/>
          <p:cNvSpPr/>
          <p:nvPr/>
        </p:nvSpPr>
        <p:spPr>
          <a:xfrm flipV="1">
            <a:off x="542520" y="6343560"/>
            <a:ext cx="4677120" cy="9360"/>
          </a:xfrm>
          <a:prstGeom prst="line">
            <a:avLst/>
          </a:prstGeom>
          <a:ln>
            <a:solidFill>
              <a:srgbClr val="0625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9" name="Прямоугольник 1"/>
          <p:cNvSpPr/>
          <p:nvPr/>
        </p:nvSpPr>
        <p:spPr>
          <a:xfrm>
            <a:off x="11784600" y="6458040"/>
            <a:ext cx="3168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4</a:t>
            </a:r>
            <a:endParaRPr lang="ru-RU" sz="1800" b="0" strike="noStrike" spc="-1">
              <a:latin typeface="XO Orie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Овал 3"/>
          <p:cNvSpPr/>
          <p:nvPr/>
        </p:nvSpPr>
        <p:spPr>
          <a:xfrm>
            <a:off x="6411600" y="1355400"/>
            <a:ext cx="4839120" cy="4839120"/>
          </a:xfrm>
          <a:prstGeom prst="ellipse">
            <a:avLst/>
          </a:prstGeom>
          <a:gradFill rotWithShape="0">
            <a:gsLst>
              <a:gs pos="0">
                <a:srgbClr val="002060"/>
              </a:gs>
              <a:gs pos="100000">
                <a:srgbClr val="EFF2FE"/>
              </a:gs>
            </a:gsLst>
            <a:lin ang="189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51" name="Заголовок 4"/>
          <p:cNvSpPr/>
          <p:nvPr/>
        </p:nvSpPr>
        <p:spPr>
          <a:xfrm>
            <a:off x="832680" y="410760"/>
            <a:ext cx="9858600" cy="428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90000"/>
              </a:lnSpc>
              <a:buNone/>
              <a:tabLst>
                <a:tab pos="0" algn="l"/>
              </a:tabLst>
            </a:pPr>
            <a:r>
              <a:rPr lang="ru-RU" sz="2200" b="1" strike="noStrike" cap="all" spc="-1">
                <a:solidFill>
                  <a:srgbClr val="0A2896"/>
                </a:solidFill>
                <a:latin typeface="Gotham Medium"/>
                <a:ea typeface="DejaVu Sans"/>
              </a:rPr>
              <a:t>конкурс по Финансовой грамотности</a:t>
            </a:r>
            <a:r>
              <a:rPr sz="2200"/>
              <a:t/>
            </a:r>
            <a:br>
              <a:rPr sz="2200"/>
            </a:br>
            <a:endParaRPr lang="ru-RU" sz="2200" b="0" strike="noStrike" spc="-1">
              <a:latin typeface="XO Oriel"/>
            </a:endParaRPr>
          </a:p>
        </p:txBody>
      </p:sp>
      <p:pic>
        <p:nvPicPr>
          <p:cNvPr id="152" name="Рисунок 15"/>
          <p:cNvPicPr/>
          <p:nvPr/>
        </p:nvPicPr>
        <p:blipFill>
          <a:blip r:embed="rId2"/>
          <a:stretch/>
        </p:blipFill>
        <p:spPr>
          <a:xfrm>
            <a:off x="9401040" y="345240"/>
            <a:ext cx="969480" cy="275760"/>
          </a:xfrm>
          <a:prstGeom prst="rect">
            <a:avLst/>
          </a:prstGeom>
          <a:ln w="0">
            <a:noFill/>
          </a:ln>
        </p:spPr>
      </p:pic>
      <p:grpSp>
        <p:nvGrpSpPr>
          <p:cNvPr id="153" name="Group 30"/>
          <p:cNvGrpSpPr/>
          <p:nvPr/>
        </p:nvGrpSpPr>
        <p:grpSpPr>
          <a:xfrm>
            <a:off x="-235440" y="398160"/>
            <a:ext cx="820440" cy="157320"/>
            <a:chOff x="-235440" y="398160"/>
            <a:chExt cx="820440" cy="157320"/>
          </a:xfrm>
        </p:grpSpPr>
        <p:sp>
          <p:nvSpPr>
            <p:cNvPr id="154" name="Freeform 22"/>
            <p:cNvSpPr/>
            <p:nvPr/>
          </p:nvSpPr>
          <p:spPr>
            <a:xfrm>
              <a:off x="370440" y="398160"/>
              <a:ext cx="214560" cy="36360"/>
            </a:xfrm>
            <a:custGeom>
              <a:avLst/>
              <a:gdLst/>
              <a:ahLst/>
              <a:cxnLst/>
              <a:rect l="l" t="t" r="r" b="b"/>
              <a:pathLst>
                <a:path w="985760" h="179187">
                  <a:moveTo>
                    <a:pt x="66804" y="0"/>
                  </a:moveTo>
                  <a:lnTo>
                    <a:pt x="0" y="182446"/>
                  </a:lnTo>
                  <a:lnTo>
                    <a:pt x="923845" y="182446"/>
                  </a:lnTo>
                  <a:lnTo>
                    <a:pt x="990649" y="0"/>
                  </a:lnTo>
                  <a:lnTo>
                    <a:pt x="66804" y="0"/>
                  </a:lnTo>
                  <a:lnTo>
                    <a:pt x="66804" y="0"/>
                  </a:lnTo>
                  <a:close/>
                </a:path>
              </a:pathLst>
            </a:custGeom>
            <a:solidFill>
              <a:schemeClr val="accent2"/>
            </a:solidFill>
            <a:ln w="8132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5" name="Freeform 24"/>
            <p:cNvSpPr/>
            <p:nvPr/>
          </p:nvSpPr>
          <p:spPr>
            <a:xfrm>
              <a:off x="348480" y="458640"/>
              <a:ext cx="214560" cy="36360"/>
            </a:xfrm>
            <a:custGeom>
              <a:avLst/>
              <a:gdLst/>
              <a:ahLst/>
              <a:cxnLst/>
              <a:rect l="l" t="t" r="r" b="b"/>
              <a:pathLst>
                <a:path w="985760" h="179187">
                  <a:moveTo>
                    <a:pt x="65989" y="0"/>
                  </a:moveTo>
                  <a:lnTo>
                    <a:pt x="0" y="182446"/>
                  </a:lnTo>
                  <a:lnTo>
                    <a:pt x="923845" y="182446"/>
                  </a:lnTo>
                  <a:lnTo>
                    <a:pt x="990649" y="0"/>
                  </a:lnTo>
                  <a:lnTo>
                    <a:pt x="65989" y="0"/>
                  </a:lnTo>
                  <a:close/>
                </a:path>
              </a:pathLst>
            </a:custGeom>
            <a:solidFill>
              <a:schemeClr val="accent2"/>
            </a:solidFill>
            <a:ln w="8132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6" name="Freeform 25"/>
            <p:cNvSpPr/>
            <p:nvPr/>
          </p:nvSpPr>
          <p:spPr>
            <a:xfrm>
              <a:off x="326160" y="519120"/>
              <a:ext cx="214560" cy="36360"/>
            </a:xfrm>
            <a:custGeom>
              <a:avLst/>
              <a:gdLst/>
              <a:ahLst/>
              <a:cxnLst/>
              <a:rect l="l" t="t" r="r" b="b"/>
              <a:pathLst>
                <a:path w="985760" h="179187">
                  <a:moveTo>
                    <a:pt x="66804" y="0"/>
                  </a:moveTo>
                  <a:lnTo>
                    <a:pt x="0" y="182446"/>
                  </a:lnTo>
                  <a:lnTo>
                    <a:pt x="923845" y="182446"/>
                  </a:lnTo>
                  <a:lnTo>
                    <a:pt x="990648" y="0"/>
                  </a:lnTo>
                  <a:close/>
                </a:path>
              </a:pathLst>
            </a:custGeom>
            <a:solidFill>
              <a:schemeClr val="accent2"/>
            </a:solidFill>
            <a:ln w="8132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57" name="Rectangle 27"/>
            <p:cNvSpPr/>
            <p:nvPr/>
          </p:nvSpPr>
          <p:spPr>
            <a:xfrm>
              <a:off x="-235440" y="398160"/>
              <a:ext cx="691920" cy="3636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58" name="Rectangle 28"/>
            <p:cNvSpPr/>
            <p:nvPr/>
          </p:nvSpPr>
          <p:spPr>
            <a:xfrm>
              <a:off x="-235440" y="458640"/>
              <a:ext cx="691920" cy="3636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59" name="Rectangle 29"/>
            <p:cNvSpPr/>
            <p:nvPr/>
          </p:nvSpPr>
          <p:spPr>
            <a:xfrm>
              <a:off x="-235440" y="519120"/>
              <a:ext cx="691920" cy="3636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grpSp>
        <p:nvGrpSpPr>
          <p:cNvPr id="160" name="Group 20"/>
          <p:cNvGrpSpPr/>
          <p:nvPr/>
        </p:nvGrpSpPr>
        <p:grpSpPr>
          <a:xfrm>
            <a:off x="10688400" y="293760"/>
            <a:ext cx="860760" cy="304560"/>
            <a:chOff x="10688400" y="293760"/>
            <a:chExt cx="860760" cy="304560"/>
          </a:xfrm>
        </p:grpSpPr>
        <p:sp>
          <p:nvSpPr>
            <p:cNvPr id="161" name="Freeform 16"/>
            <p:cNvSpPr/>
            <p:nvPr/>
          </p:nvSpPr>
          <p:spPr>
            <a:xfrm>
              <a:off x="10732320" y="293760"/>
              <a:ext cx="214560" cy="36360"/>
            </a:xfrm>
            <a:custGeom>
              <a:avLst/>
              <a:gdLst/>
              <a:ahLst/>
              <a:cxnLst/>
              <a:rect l="l" t="t" r="r" b="b"/>
              <a:pathLst>
                <a:path w="985760" h="179187">
                  <a:moveTo>
                    <a:pt x="66804" y="0"/>
                  </a:moveTo>
                  <a:lnTo>
                    <a:pt x="0" y="182446"/>
                  </a:lnTo>
                  <a:lnTo>
                    <a:pt x="923845" y="182446"/>
                  </a:lnTo>
                  <a:lnTo>
                    <a:pt x="990649" y="0"/>
                  </a:lnTo>
                  <a:lnTo>
                    <a:pt x="66804" y="0"/>
                  </a:lnTo>
                  <a:lnTo>
                    <a:pt x="66804" y="0"/>
                  </a:lnTo>
                  <a:close/>
                </a:path>
              </a:pathLst>
            </a:custGeom>
            <a:solidFill>
              <a:schemeClr val="accent2"/>
            </a:solidFill>
            <a:ln w="8132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2" name="Freeform 17"/>
            <p:cNvSpPr/>
            <p:nvPr/>
          </p:nvSpPr>
          <p:spPr>
            <a:xfrm>
              <a:off x="10994760" y="354960"/>
              <a:ext cx="554400" cy="243360"/>
            </a:xfrm>
            <a:custGeom>
              <a:avLst/>
              <a:gdLst/>
              <a:ahLst/>
              <a:cxnLst/>
              <a:rect l="l" t="t" r="r" b="b"/>
              <a:pathLst>
                <a:path w="2525501" h="1115850">
                  <a:moveTo>
                    <a:pt x="578421" y="522902"/>
                  </a:moveTo>
                  <a:lnTo>
                    <a:pt x="578421" y="526974"/>
                  </a:lnTo>
                  <a:cubicBezTo>
                    <a:pt x="620785" y="542450"/>
                    <a:pt x="660704" y="569328"/>
                    <a:pt x="681886" y="587247"/>
                  </a:cubicBezTo>
                  <a:cubicBezTo>
                    <a:pt x="747060" y="641818"/>
                    <a:pt x="776388" y="712678"/>
                    <a:pt x="776388" y="806344"/>
                  </a:cubicBezTo>
                  <a:cubicBezTo>
                    <a:pt x="776388" y="959468"/>
                    <a:pt x="695735" y="1069424"/>
                    <a:pt x="562943" y="1104447"/>
                  </a:cubicBezTo>
                  <a:cubicBezTo>
                    <a:pt x="522209" y="1115850"/>
                    <a:pt x="480660" y="1119923"/>
                    <a:pt x="401636" y="1119923"/>
                  </a:cubicBezTo>
                  <a:lnTo>
                    <a:pt x="0" y="1119923"/>
                  </a:lnTo>
                  <a:lnTo>
                    <a:pt x="0" y="0"/>
                  </a:lnTo>
                  <a:lnTo>
                    <a:pt x="355200" y="0"/>
                  </a:lnTo>
                  <a:cubicBezTo>
                    <a:pt x="428521" y="0"/>
                    <a:pt x="478216" y="4072"/>
                    <a:pt x="522209" y="15475"/>
                  </a:cubicBezTo>
                  <a:cubicBezTo>
                    <a:pt x="650928" y="50498"/>
                    <a:pt x="735654" y="139277"/>
                    <a:pt x="735654" y="280999"/>
                  </a:cubicBezTo>
                  <a:cubicBezTo>
                    <a:pt x="735654" y="356746"/>
                    <a:pt x="708770" y="420276"/>
                    <a:pt x="664777" y="462630"/>
                  </a:cubicBezTo>
                  <a:cubicBezTo>
                    <a:pt x="645225" y="482178"/>
                    <a:pt x="618341" y="504983"/>
                    <a:pt x="578421" y="522902"/>
                  </a:cubicBezTo>
                  <a:lnTo>
                    <a:pt x="578421" y="522902"/>
                  </a:lnTo>
                  <a:close/>
                  <a:moveTo>
                    <a:pt x="223222" y="641003"/>
                  </a:moveTo>
                  <a:lnTo>
                    <a:pt x="223222" y="935034"/>
                  </a:lnTo>
                  <a:lnTo>
                    <a:pt x="377196" y="935034"/>
                  </a:lnTo>
                  <a:cubicBezTo>
                    <a:pt x="423633" y="935034"/>
                    <a:pt x="465181" y="930961"/>
                    <a:pt x="496139" y="902454"/>
                  </a:cubicBezTo>
                  <a:cubicBezTo>
                    <a:pt x="527097" y="873132"/>
                    <a:pt x="540132" y="836480"/>
                    <a:pt x="540132" y="788426"/>
                  </a:cubicBezTo>
                  <a:cubicBezTo>
                    <a:pt x="540132" y="751774"/>
                    <a:pt x="530355" y="716751"/>
                    <a:pt x="511618" y="691501"/>
                  </a:cubicBezTo>
                  <a:cubicBezTo>
                    <a:pt x="479031" y="650777"/>
                    <a:pt x="438297" y="641003"/>
                    <a:pt x="369864" y="641003"/>
                  </a:cubicBezTo>
                  <a:lnTo>
                    <a:pt x="223222" y="641003"/>
                  </a:lnTo>
                  <a:lnTo>
                    <a:pt x="223222" y="641003"/>
                  </a:lnTo>
                  <a:close/>
                  <a:moveTo>
                    <a:pt x="220778" y="447155"/>
                  </a:moveTo>
                  <a:lnTo>
                    <a:pt x="345423" y="447155"/>
                  </a:lnTo>
                  <a:cubicBezTo>
                    <a:pt x="383713" y="447155"/>
                    <a:pt x="403266" y="447155"/>
                    <a:pt x="422003" y="441453"/>
                  </a:cubicBezTo>
                  <a:cubicBezTo>
                    <a:pt x="474143" y="425978"/>
                    <a:pt x="506730" y="379552"/>
                    <a:pt x="506730" y="316022"/>
                  </a:cubicBezTo>
                  <a:cubicBezTo>
                    <a:pt x="506730" y="240274"/>
                    <a:pt x="472513" y="207695"/>
                    <a:pt x="422003" y="192219"/>
                  </a:cubicBezTo>
                  <a:cubicBezTo>
                    <a:pt x="400822" y="186518"/>
                    <a:pt x="379640" y="184074"/>
                    <a:pt x="337277" y="184074"/>
                  </a:cubicBezTo>
                  <a:lnTo>
                    <a:pt x="219963" y="184074"/>
                  </a:lnTo>
                  <a:lnTo>
                    <a:pt x="219963" y="447155"/>
                  </a:lnTo>
                  <a:lnTo>
                    <a:pt x="220778" y="447155"/>
                  </a:lnTo>
                  <a:close/>
                  <a:moveTo>
                    <a:pt x="1110406" y="1119108"/>
                  </a:moveTo>
                  <a:lnTo>
                    <a:pt x="1110406" y="187333"/>
                  </a:lnTo>
                  <a:lnTo>
                    <a:pt x="789423" y="187333"/>
                  </a:lnTo>
                  <a:lnTo>
                    <a:pt x="789423" y="0"/>
                  </a:lnTo>
                  <a:lnTo>
                    <a:pt x="1680681" y="0"/>
                  </a:lnTo>
                  <a:lnTo>
                    <a:pt x="1617136" y="187333"/>
                  </a:lnTo>
                  <a:lnTo>
                    <a:pt x="1332813" y="187333"/>
                  </a:lnTo>
                  <a:lnTo>
                    <a:pt x="1332813" y="1118294"/>
                  </a:lnTo>
                  <a:lnTo>
                    <a:pt x="1110406" y="1118294"/>
                  </a:lnTo>
                  <a:lnTo>
                    <a:pt x="1110406" y="1119108"/>
                  </a:lnTo>
                  <a:close/>
                  <a:moveTo>
                    <a:pt x="1749929" y="1119108"/>
                  </a:moveTo>
                  <a:lnTo>
                    <a:pt x="1749929" y="0"/>
                  </a:lnTo>
                  <a:lnTo>
                    <a:pt x="2472548" y="0"/>
                  </a:lnTo>
                  <a:lnTo>
                    <a:pt x="2409003" y="187333"/>
                  </a:lnTo>
                  <a:lnTo>
                    <a:pt x="1970706" y="187333"/>
                  </a:lnTo>
                  <a:lnTo>
                    <a:pt x="1970706" y="434937"/>
                  </a:lnTo>
                  <a:lnTo>
                    <a:pt x="2149121" y="434937"/>
                  </a:lnTo>
                  <a:cubicBezTo>
                    <a:pt x="2293319" y="434937"/>
                    <a:pt x="2368269" y="469960"/>
                    <a:pt x="2419594" y="513943"/>
                  </a:cubicBezTo>
                  <a:cubicBezTo>
                    <a:pt x="2460328" y="548966"/>
                    <a:pt x="2528761" y="626342"/>
                    <a:pt x="2528761" y="779466"/>
                  </a:cubicBezTo>
                  <a:cubicBezTo>
                    <a:pt x="2528761" y="930147"/>
                    <a:pt x="2457883" y="1014039"/>
                    <a:pt x="2398412" y="1056393"/>
                  </a:cubicBezTo>
                  <a:cubicBezTo>
                    <a:pt x="2329164" y="1104447"/>
                    <a:pt x="2256658" y="1118294"/>
                    <a:pt x="2108387" y="1118294"/>
                  </a:cubicBezTo>
                  <a:lnTo>
                    <a:pt x="1749929" y="1118294"/>
                  </a:lnTo>
                  <a:lnTo>
                    <a:pt x="1749929" y="1119108"/>
                  </a:lnTo>
                  <a:close/>
                  <a:moveTo>
                    <a:pt x="1970706" y="930961"/>
                  </a:moveTo>
                  <a:lnTo>
                    <a:pt x="2137715" y="930961"/>
                  </a:lnTo>
                  <a:cubicBezTo>
                    <a:pt x="2201260" y="930961"/>
                    <a:pt x="2239550" y="915486"/>
                    <a:pt x="2266434" y="880463"/>
                  </a:cubicBezTo>
                  <a:cubicBezTo>
                    <a:pt x="2280284" y="863359"/>
                    <a:pt x="2299021" y="832408"/>
                    <a:pt x="2299021" y="773765"/>
                  </a:cubicBezTo>
                  <a:cubicBezTo>
                    <a:pt x="2299021" y="715936"/>
                    <a:pt x="2279469" y="675212"/>
                    <a:pt x="2241179" y="645890"/>
                  </a:cubicBezTo>
                  <a:cubicBezTo>
                    <a:pt x="2218368" y="628786"/>
                    <a:pt x="2187411" y="619012"/>
                    <a:pt x="2135271" y="619012"/>
                  </a:cubicBezTo>
                  <a:lnTo>
                    <a:pt x="1969892" y="619012"/>
                  </a:lnTo>
                  <a:lnTo>
                    <a:pt x="1969892" y="930961"/>
                  </a:lnTo>
                  <a:close/>
                </a:path>
              </a:pathLst>
            </a:custGeom>
            <a:solidFill>
              <a:schemeClr val="accent4"/>
            </a:solidFill>
            <a:ln w="8132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3" name="Freeform 18"/>
            <p:cNvSpPr/>
            <p:nvPr/>
          </p:nvSpPr>
          <p:spPr>
            <a:xfrm>
              <a:off x="10710360" y="354240"/>
              <a:ext cx="214560" cy="36360"/>
            </a:xfrm>
            <a:custGeom>
              <a:avLst/>
              <a:gdLst/>
              <a:ahLst/>
              <a:cxnLst/>
              <a:rect l="l" t="t" r="r" b="b"/>
              <a:pathLst>
                <a:path w="985760" h="179187">
                  <a:moveTo>
                    <a:pt x="65989" y="0"/>
                  </a:moveTo>
                  <a:lnTo>
                    <a:pt x="0" y="182446"/>
                  </a:lnTo>
                  <a:lnTo>
                    <a:pt x="923845" y="182446"/>
                  </a:lnTo>
                  <a:lnTo>
                    <a:pt x="990649" y="0"/>
                  </a:lnTo>
                  <a:lnTo>
                    <a:pt x="65989" y="0"/>
                  </a:lnTo>
                  <a:close/>
                </a:path>
              </a:pathLst>
            </a:custGeom>
            <a:solidFill>
              <a:schemeClr val="accent2"/>
            </a:solidFill>
            <a:ln w="8132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64" name="Freeform 19"/>
            <p:cNvSpPr/>
            <p:nvPr/>
          </p:nvSpPr>
          <p:spPr>
            <a:xfrm>
              <a:off x="10688400" y="414720"/>
              <a:ext cx="214560" cy="36360"/>
            </a:xfrm>
            <a:custGeom>
              <a:avLst/>
              <a:gdLst/>
              <a:ahLst/>
              <a:cxnLst/>
              <a:rect l="l" t="t" r="r" b="b"/>
              <a:pathLst>
                <a:path w="985760" h="179187">
                  <a:moveTo>
                    <a:pt x="66804" y="0"/>
                  </a:moveTo>
                  <a:lnTo>
                    <a:pt x="0" y="182446"/>
                  </a:lnTo>
                  <a:lnTo>
                    <a:pt x="923845" y="182446"/>
                  </a:lnTo>
                  <a:lnTo>
                    <a:pt x="990648" y="0"/>
                  </a:lnTo>
                  <a:close/>
                </a:path>
              </a:pathLst>
            </a:custGeom>
            <a:solidFill>
              <a:schemeClr val="accent2"/>
            </a:solidFill>
            <a:ln w="8132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165" name="Рисунок 2"/>
          <p:cNvPicPr/>
          <p:nvPr/>
        </p:nvPicPr>
        <p:blipFill>
          <a:blip r:embed="rId3"/>
          <a:srcRect b="11277"/>
          <a:stretch/>
        </p:blipFill>
        <p:spPr>
          <a:xfrm>
            <a:off x="6434280" y="676080"/>
            <a:ext cx="4631760" cy="6180120"/>
          </a:xfrm>
          <a:prstGeom prst="rect">
            <a:avLst/>
          </a:prstGeom>
          <a:ln w="0">
            <a:noFill/>
          </a:ln>
        </p:spPr>
      </p:pic>
      <p:sp>
        <p:nvSpPr>
          <p:cNvPr id="166" name="Прямоугольник 29"/>
          <p:cNvSpPr/>
          <p:nvPr/>
        </p:nvSpPr>
        <p:spPr>
          <a:xfrm>
            <a:off x="832680" y="1181160"/>
            <a:ext cx="259992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6720">
              <a:lnSpc>
                <a:spcPct val="100000"/>
              </a:lnSpc>
              <a:spcBef>
                <a:spcPts val="431"/>
              </a:spcBef>
              <a:buNone/>
              <a:tabLst>
                <a:tab pos="0" algn="l"/>
              </a:tabLst>
            </a:pPr>
            <a:r>
              <a:rPr lang="ru-RU" sz="1800" b="1" strike="noStrike" spc="-21">
                <a:solidFill>
                  <a:srgbClr val="000000"/>
                </a:solidFill>
                <a:latin typeface="Gotham Medium"/>
                <a:ea typeface="DejaVu Sans"/>
              </a:rPr>
              <a:t> Призовой фонд</a:t>
            </a:r>
            <a:endParaRPr lang="ru-RU" sz="1800" b="0" strike="noStrike" spc="-1">
              <a:latin typeface="XO Oriel"/>
            </a:endParaRPr>
          </a:p>
        </p:txBody>
      </p:sp>
      <p:sp>
        <p:nvSpPr>
          <p:cNvPr id="167" name="Прямоугольник 30"/>
          <p:cNvSpPr/>
          <p:nvPr/>
        </p:nvSpPr>
        <p:spPr>
          <a:xfrm>
            <a:off x="790920" y="1186560"/>
            <a:ext cx="99720" cy="4082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8" name="Прямоугольник 36"/>
          <p:cNvSpPr/>
          <p:nvPr/>
        </p:nvSpPr>
        <p:spPr>
          <a:xfrm>
            <a:off x="888840" y="1804680"/>
            <a:ext cx="5182200" cy="81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Победители (3 человека) – визит в Москву на 2 дня:  </a:t>
            </a:r>
            <a:r>
              <a:rPr lang="en-US" sz="12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FINOPOLIS 2023</a:t>
            </a:r>
            <a:r>
              <a:rPr lang="ru-RU" sz="12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 + экскурсии в офисы  НСПК «Мир», ВТБ, ЦБ РФ. </a:t>
            </a:r>
            <a:endParaRPr lang="ru-RU" sz="1200" b="0" strike="noStrike" spc="-1">
              <a:latin typeface="XO Oriel"/>
            </a:endParaRPr>
          </a:p>
          <a:p>
            <a:pPr marL="285840" indent="-285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Финалисты (30 человека)– сертификаты, сувенирная продукция, подписка </a:t>
            </a:r>
            <a:r>
              <a:rPr lang="en-US" sz="12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Wink</a:t>
            </a:r>
            <a:r>
              <a:rPr lang="ru-RU" sz="12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, программы  от ведущих онлайн-платформ. </a:t>
            </a:r>
            <a:endParaRPr lang="ru-RU" sz="1200" b="0" strike="noStrike" spc="-1">
              <a:latin typeface="XO Oriel"/>
            </a:endParaRPr>
          </a:p>
        </p:txBody>
      </p:sp>
      <p:sp>
        <p:nvSpPr>
          <p:cNvPr id="169" name="Прямоугольник 9"/>
          <p:cNvSpPr/>
          <p:nvPr/>
        </p:nvSpPr>
        <p:spPr>
          <a:xfrm>
            <a:off x="805320" y="3135600"/>
            <a:ext cx="4803120" cy="2721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2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Все призеры определяются жюри по итогам эссе и тестов</a:t>
            </a:r>
            <a:endParaRPr lang="ru-RU" sz="1200" b="0" strike="noStrike" spc="-1">
              <a:latin typeface="XO Oriel"/>
            </a:endParaRPr>
          </a:p>
        </p:txBody>
      </p:sp>
      <p:sp>
        <p:nvSpPr>
          <p:cNvPr id="170" name="Прямоугольник 24"/>
          <p:cNvSpPr/>
          <p:nvPr/>
        </p:nvSpPr>
        <p:spPr>
          <a:xfrm>
            <a:off x="1010160" y="3720600"/>
            <a:ext cx="4803120" cy="2532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1" strike="noStrike" spc="-21">
                <a:solidFill>
                  <a:srgbClr val="000000"/>
                </a:solidFill>
                <a:latin typeface="Gotham Medium"/>
                <a:ea typeface="DejaVu Sans"/>
              </a:rPr>
              <a:t>Онлайн-платформы, предоставляющие призы финалистам</a:t>
            </a:r>
            <a:r>
              <a:rPr lang="ru-RU" sz="12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:</a:t>
            </a:r>
            <a:endParaRPr lang="ru-RU" sz="1200" b="0" strike="noStrike" spc="-1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lang="ru-RU" sz="1200" b="0" strike="noStrike" spc="-1">
              <a:latin typeface="XO Oriel"/>
            </a:endParaRPr>
          </a:p>
          <a:p>
            <a:pPr marL="171360" indent="-171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МТС Строки</a:t>
            </a:r>
            <a:endParaRPr lang="ru-RU" sz="1200" b="0" strike="noStrike" spc="-1">
              <a:latin typeface="XO Oriel"/>
            </a:endParaRPr>
          </a:p>
          <a:p>
            <a:pPr marL="171360" indent="-171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Яндекс Практикум</a:t>
            </a:r>
            <a:endParaRPr lang="ru-RU" sz="1200" b="0" strike="noStrike" spc="-1">
              <a:latin typeface="XO Oriel"/>
            </a:endParaRPr>
          </a:p>
          <a:p>
            <a:pPr marL="171360" indent="-171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Ростелеком Лицей</a:t>
            </a:r>
            <a:endParaRPr lang="ru-RU" sz="1200" b="0" strike="noStrike" spc="-1">
              <a:latin typeface="XO Oriel"/>
            </a:endParaRPr>
          </a:p>
          <a:p>
            <a:pPr marL="171360" indent="-171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200" b="0" strike="noStrike" spc="-1">
                <a:solidFill>
                  <a:srgbClr val="000000"/>
                </a:solidFill>
                <a:latin typeface="Gotham Light"/>
                <a:ea typeface="Calibri"/>
              </a:rPr>
              <a:t>MyBook-Литрес</a:t>
            </a:r>
            <a:endParaRPr lang="ru-RU" sz="1200" b="0" strike="noStrike" spc="-1">
              <a:latin typeface="XO Oriel"/>
            </a:endParaRPr>
          </a:p>
          <a:p>
            <a:pPr marL="171360" indent="-17136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ru-RU" sz="1050" b="0" strike="noStrike" spc="-1">
                <a:solidFill>
                  <a:srgbClr val="000000"/>
                </a:solidFill>
                <a:latin typeface="Gotham Light"/>
                <a:ea typeface="Calibri"/>
              </a:rPr>
              <a:t>Skillbox, GeekBrains</a:t>
            </a:r>
            <a:endParaRPr lang="ru-RU" sz="1050" b="0" strike="noStrike" spc="-1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lang="ru-RU" sz="1200" b="0" strike="noStrike" spc="-1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lang="ru-RU" sz="1200" b="0" strike="noStrike" spc="-1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endParaRPr lang="ru-RU" sz="1200" b="0" strike="noStrike" spc="-1">
              <a:latin typeface="XO Oriel"/>
            </a:endParaRPr>
          </a:p>
        </p:txBody>
      </p:sp>
      <p:sp>
        <p:nvSpPr>
          <p:cNvPr id="171" name="Прямоугольник 25"/>
          <p:cNvSpPr/>
          <p:nvPr/>
        </p:nvSpPr>
        <p:spPr>
          <a:xfrm>
            <a:off x="790920" y="3776040"/>
            <a:ext cx="99720" cy="40824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2" name="Прямоугольник 1"/>
          <p:cNvSpPr/>
          <p:nvPr/>
        </p:nvSpPr>
        <p:spPr>
          <a:xfrm>
            <a:off x="11765160" y="6406560"/>
            <a:ext cx="31968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000000"/>
                </a:solidFill>
                <a:latin typeface="Gotham Light"/>
                <a:ea typeface="DejaVu Sans"/>
              </a:rPr>
              <a:t>5</a:t>
            </a:r>
            <a:endParaRPr lang="ru-RU" sz="1800" b="0" strike="noStrike" spc="-1">
              <a:latin typeface="XO Orie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1000">
              <a:srgbClr val="0A2896"/>
            </a:gs>
            <a:gs pos="100000">
              <a:srgbClr val="3A61F2"/>
            </a:gs>
          </a:gsLst>
          <a:lin ang="42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Рисунок 3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10039320" y="677160"/>
            <a:ext cx="1665720" cy="474480"/>
          </a:xfrm>
          <a:prstGeom prst="rect">
            <a:avLst/>
          </a:prstGeom>
          <a:ln w="0">
            <a:noFill/>
          </a:ln>
        </p:spPr>
      </p:pic>
      <p:pic>
        <p:nvPicPr>
          <p:cNvPr id="174" name="Picture 1"/>
          <p:cNvPicPr/>
          <p:nvPr/>
        </p:nvPicPr>
        <p:blipFill>
          <a:blip r:embed="rId4"/>
          <a:stretch/>
        </p:blipFill>
        <p:spPr>
          <a:xfrm>
            <a:off x="411840" y="567000"/>
            <a:ext cx="1707480" cy="603000"/>
          </a:xfrm>
          <a:prstGeom prst="rect">
            <a:avLst/>
          </a:prstGeom>
          <a:ln w="0">
            <a:noFill/>
          </a:ln>
        </p:spPr>
      </p:pic>
      <p:sp>
        <p:nvSpPr>
          <p:cNvPr id="175" name="TextBox 2"/>
          <p:cNvSpPr/>
          <p:nvPr/>
        </p:nvSpPr>
        <p:spPr>
          <a:xfrm>
            <a:off x="3420000" y="5915160"/>
            <a:ext cx="10500480" cy="942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2800" b="1" strike="noStrike" cap="all" spc="-1">
                <a:solidFill>
                  <a:srgbClr val="FFFFFF"/>
                </a:solidFill>
                <a:latin typeface="Gotham Medium"/>
                <a:ea typeface="DejaVu Sans"/>
              </a:rPr>
              <a:t>Будем на связи!</a:t>
            </a:r>
            <a:r>
              <a:rPr sz="2800"/>
              <a:t/>
            </a:r>
            <a:br>
              <a:rPr sz="2800"/>
            </a:br>
            <a:endParaRPr lang="ru-RU" sz="2800" b="0" strike="noStrike" spc="-1">
              <a:latin typeface="XO Oriel"/>
            </a:endParaRPr>
          </a:p>
        </p:txBody>
      </p:sp>
      <p:sp>
        <p:nvSpPr>
          <p:cNvPr id="176" name="Текст 1"/>
          <p:cNvSpPr/>
          <p:nvPr/>
        </p:nvSpPr>
        <p:spPr>
          <a:xfrm>
            <a:off x="411840" y="4461120"/>
            <a:ext cx="2572920" cy="1608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rmAutofit/>
          </a:bodyPr>
          <a:lstStyle/>
          <a:p>
            <a:pPr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endParaRPr lang="ru-RU" sz="1600" b="0" strike="noStrike" spc="-1">
              <a:latin typeface="XO Oriel"/>
            </a:endParaRPr>
          </a:p>
          <a:p>
            <a:pPr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endParaRPr lang="ru-RU" sz="1200" b="0" strike="noStrike" spc="-1">
              <a:latin typeface="XO Oriel"/>
            </a:endParaRPr>
          </a:p>
          <a:p>
            <a:pPr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endParaRPr lang="ru-RU" sz="1200" b="0" strike="noStrike" spc="-1">
              <a:latin typeface="XO Oriel"/>
            </a:endParaRPr>
          </a:p>
        </p:txBody>
      </p:sp>
      <p:sp>
        <p:nvSpPr>
          <p:cNvPr id="177" name="Текст 2"/>
          <p:cNvSpPr/>
          <p:nvPr/>
        </p:nvSpPr>
        <p:spPr>
          <a:xfrm>
            <a:off x="411840" y="1531440"/>
            <a:ext cx="10806480" cy="1973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ru-RU" sz="1800" b="1" strike="noStrike" spc="-1">
                <a:solidFill>
                  <a:srgbClr val="FFFFFF"/>
                </a:solidFill>
                <a:latin typeface="Gotham Light"/>
                <a:ea typeface="DejaVu Sans"/>
              </a:rPr>
              <a:t>Шаги подключения вуза к Конкурсу:</a:t>
            </a:r>
            <a:endParaRPr lang="ru-RU" sz="1800" b="0" strike="noStrike" spc="-1">
              <a:latin typeface="XO Oriel"/>
            </a:endParaRPr>
          </a:p>
          <a:p>
            <a:pPr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FFFFFF"/>
                </a:solidFill>
                <a:latin typeface="Gotham Light"/>
                <a:ea typeface="DejaVu Sans"/>
              </a:rPr>
              <a:t>1. Определить контактное лицо и организатора на стороне вуза</a:t>
            </a:r>
            <a:endParaRPr lang="ru-RU" sz="1400" b="0" strike="noStrike" spc="-1">
              <a:latin typeface="XO Oriel"/>
            </a:endParaRPr>
          </a:p>
          <a:p>
            <a:pPr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FFFFFF"/>
                </a:solidFill>
                <a:latin typeface="Gotham Light"/>
                <a:ea typeface="DejaVu Sans"/>
              </a:rPr>
              <a:t>2. Заявить о своем участии не позднее 31 августа 2023, путем направления контактных данных на электронную почту ответственных сотрудников Банка  </a:t>
            </a:r>
            <a:endParaRPr lang="ru-RU" sz="1400" b="0" strike="noStrike" spc="-1">
              <a:latin typeface="XO Oriel"/>
            </a:endParaRPr>
          </a:p>
          <a:p>
            <a:pPr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endParaRPr lang="ru-RU" sz="1400" b="0" strike="noStrike" spc="-1">
              <a:latin typeface="XO Oriel"/>
            </a:endParaRPr>
          </a:p>
          <a:p>
            <a:pPr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ru-RU" sz="1400" b="1" strike="noStrike" spc="-1">
                <a:solidFill>
                  <a:srgbClr val="FFFFFF"/>
                </a:solidFill>
                <a:latin typeface="Gotham Light"/>
                <a:ea typeface="DejaVu Sans"/>
              </a:rPr>
              <a:t>Далее организаторы от ВТБ и НСПК: </a:t>
            </a:r>
            <a:endParaRPr lang="ru-RU" sz="1400" b="0" strike="noStrike" spc="-1">
              <a:latin typeface="XO Oriel"/>
            </a:endParaRPr>
          </a:p>
          <a:p>
            <a:pPr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FFFFFF"/>
                </a:solidFill>
                <a:latin typeface="Gotham Light"/>
                <a:ea typeface="DejaVu Sans"/>
              </a:rPr>
              <a:t>3. Проведут серию встреч/звонков с представителями вузов, обсудят детали проведения Конкурса, ответят на вопросы</a:t>
            </a:r>
            <a:endParaRPr lang="ru-RU" sz="1400" b="0" strike="noStrike" spc="-1">
              <a:latin typeface="XO Oriel"/>
            </a:endParaRPr>
          </a:p>
          <a:p>
            <a:pPr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r>
              <a:rPr lang="ru-RU" sz="1400" b="0" strike="noStrike" spc="-1">
                <a:solidFill>
                  <a:srgbClr val="FFFFFF"/>
                </a:solidFill>
                <a:latin typeface="Gotham Light"/>
                <a:ea typeface="DejaVu Sans"/>
              </a:rPr>
              <a:t>4. Сформируют финальный список вузов участников 15.09.23</a:t>
            </a:r>
            <a:endParaRPr lang="ru-RU" sz="1400" b="0" strike="noStrike" spc="-1">
              <a:latin typeface="XO Oriel"/>
            </a:endParaRPr>
          </a:p>
          <a:p>
            <a:pPr>
              <a:lnSpc>
                <a:spcPct val="100000"/>
              </a:lnSpc>
              <a:spcAft>
                <a:spcPts val="601"/>
              </a:spcAft>
              <a:buNone/>
              <a:tabLst>
                <a:tab pos="0" algn="l"/>
              </a:tabLst>
            </a:pPr>
            <a:endParaRPr lang="ru-RU" sz="1400" b="0" strike="noStrike" spc="-1">
              <a:latin typeface="XO Orie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ru-RU" sz="1400" b="1" strike="noStrike" spc="-1">
                <a:solidFill>
                  <a:srgbClr val="FFFFFF"/>
                </a:solidFill>
                <a:latin typeface="Gotham Light"/>
                <a:ea typeface="DejaVu Sans"/>
              </a:rPr>
              <a:t>Контактные данные ответственных сотрудников Банка: </a:t>
            </a:r>
            <a:endParaRPr lang="ru-RU" sz="1400" b="0" strike="noStrike" spc="-1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400" b="0" strike="noStrike" spc="-1">
                <a:solidFill>
                  <a:srgbClr val="FFFFFF"/>
                </a:solidFill>
                <a:latin typeface="Gotham Light"/>
                <a:ea typeface="DejaVu Sans"/>
              </a:rPr>
              <a:t>-        Масленников Евгений Вадимович,</a:t>
            </a:r>
            <a:endParaRPr lang="ru-RU" sz="1400" b="0" strike="noStrike" spc="-1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400" b="0" strike="noStrike" spc="-1">
                <a:solidFill>
                  <a:srgbClr val="FFFFFF"/>
                </a:solidFill>
                <a:latin typeface="Gotham Light"/>
                <a:ea typeface="DejaVu Sans"/>
              </a:rPr>
              <a:t>моб. тел.: +7(926) 366-03-84,</a:t>
            </a:r>
            <a:endParaRPr lang="ru-RU" sz="1400" b="0" strike="noStrike" spc="-1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400" b="0" strike="noStrike" spc="-1">
                <a:solidFill>
                  <a:srgbClr val="FFFFFF"/>
                </a:solidFill>
                <a:latin typeface="Gotham Light"/>
                <a:ea typeface="DejaVu Sans"/>
              </a:rPr>
              <a:t>эл. почта: emaslennikov@vtb.ru</a:t>
            </a:r>
            <a:endParaRPr lang="ru-RU" sz="1400" b="0" strike="noStrike" spc="-1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400" b="0" strike="noStrike" spc="-1">
                <a:solidFill>
                  <a:srgbClr val="FFFFFF"/>
                </a:solidFill>
                <a:latin typeface="Gotham Light"/>
                <a:ea typeface="DejaVu Sans"/>
              </a:rPr>
              <a:t> </a:t>
            </a:r>
            <a:endParaRPr lang="ru-RU" sz="1400" b="0" strike="noStrike" spc="-1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400" b="0" strike="noStrike" spc="-1">
                <a:solidFill>
                  <a:srgbClr val="FFFFFF"/>
                </a:solidFill>
                <a:latin typeface="Gotham Light"/>
                <a:ea typeface="DejaVu Sans"/>
              </a:rPr>
              <a:t>-        Князева Ирина Вадимовна,</a:t>
            </a:r>
            <a:endParaRPr lang="ru-RU" sz="1400" b="0" strike="noStrike" spc="-1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400" b="0" strike="noStrike" spc="-1">
                <a:solidFill>
                  <a:srgbClr val="FFFFFF"/>
                </a:solidFill>
                <a:latin typeface="Gotham Light"/>
                <a:ea typeface="DejaVu Sans"/>
              </a:rPr>
              <a:t>моб. тел.: +7(909) 949-65-81,</a:t>
            </a:r>
            <a:endParaRPr lang="ru-RU" sz="1400" b="0" strike="noStrike" spc="-1">
              <a:latin typeface="XO Oriel"/>
            </a:endParaRPr>
          </a:p>
          <a:p>
            <a:pPr>
              <a:lnSpc>
                <a:spcPct val="100000"/>
              </a:lnSpc>
              <a:buNone/>
            </a:pPr>
            <a:r>
              <a:rPr lang="ru-RU" sz="1400" b="0" strike="noStrike" spc="-1">
                <a:solidFill>
                  <a:srgbClr val="FFFFFF"/>
                </a:solidFill>
                <a:latin typeface="Gotham Light"/>
                <a:ea typeface="DejaVu Sans"/>
              </a:rPr>
              <a:t>эл. почта: glinkina@vtb.ru</a:t>
            </a:r>
            <a:endParaRPr lang="ru-RU" sz="1400" b="0" strike="noStrike" spc="-1">
              <a:latin typeface="XO Oriel"/>
            </a:endParaRPr>
          </a:p>
          <a:p>
            <a:endParaRPr lang="ru-RU" sz="1100" b="0" strike="noStrike" spc="-1">
              <a:latin typeface="Calibri;Times New Roman"/>
              <a:ea typeface="Calibri;Times New Roman"/>
            </a:endParaRPr>
          </a:p>
        </p:txBody>
      </p:sp>
      <p:sp>
        <p:nvSpPr>
          <p:cNvPr id="178" name="Прямоугольник 3"/>
          <p:cNvSpPr/>
          <p:nvPr/>
        </p:nvSpPr>
        <p:spPr>
          <a:xfrm>
            <a:off x="11706840" y="6356880"/>
            <a:ext cx="388800" cy="36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ru-RU" sz="1800" b="0" strike="noStrike" spc="-1">
                <a:solidFill>
                  <a:srgbClr val="FFFFFF"/>
                </a:solidFill>
                <a:latin typeface="Gotham Light"/>
                <a:ea typeface="DejaVu Sans"/>
              </a:rPr>
              <a:t>6</a:t>
            </a:r>
            <a:endParaRPr lang="ru-RU" sz="1800" b="0" strike="noStrike" spc="-1">
              <a:latin typeface="XO Orie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:p15="http://schemas.microsoft.com/office/powerpoint/2012/main" xmlns=""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8585A"/>
      </a:dk2>
      <a:lt2>
        <a:srgbClr val="87888A"/>
      </a:lt2>
      <a:accent1>
        <a:srgbClr val="0A2896"/>
      </a:accent1>
      <a:accent2>
        <a:srgbClr val="00AAFF"/>
      </a:accent2>
      <a:accent3>
        <a:srgbClr val="BE006E"/>
      </a:accent3>
      <a:accent4>
        <a:srgbClr val="0A2896"/>
      </a:accent4>
      <a:accent5>
        <a:srgbClr val="78B497"/>
      </a:accent5>
      <a:accent6>
        <a:srgbClr val="F1CC56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58585A"/>
      </a:dk2>
      <a:lt2>
        <a:srgbClr val="87888A"/>
      </a:lt2>
      <a:accent1>
        <a:srgbClr val="0A2896"/>
      </a:accent1>
      <a:accent2>
        <a:srgbClr val="00AAFF"/>
      </a:accent2>
      <a:accent3>
        <a:srgbClr val="BE006E"/>
      </a:accent3>
      <a:accent4>
        <a:srgbClr val="0A2896"/>
      </a:accent4>
      <a:accent5>
        <a:srgbClr val="78B497"/>
      </a:accent5>
      <a:accent6>
        <a:srgbClr val="F1CC56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1723</TotalTime>
  <Words>538</Words>
  <Application>Microsoft Office PowerPoint</Application>
  <PresentationFormat>Произвольный</PresentationFormat>
  <Paragraphs>91</Paragraphs>
  <Slides>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6</vt:i4>
      </vt:variant>
    </vt:vector>
  </HeadingPairs>
  <TitlesOfParts>
    <vt:vector size="8" baseType="lpstr">
      <vt:lpstr>Office Theme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zhhomyakova@mail.ru</dc:creator>
  <cp:lastModifiedBy>Николичева Елена Вячеславовна</cp:lastModifiedBy>
  <cp:revision>50</cp:revision>
  <dcterms:created xsi:type="dcterms:W3CDTF">2023-05-16T08:11:05Z</dcterms:created>
  <dcterms:modified xsi:type="dcterms:W3CDTF">2023-08-03T05:12:52Z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Широкоэкранный</vt:lpwstr>
  </property>
  <property fmtid="{D5CDD505-2E9C-101B-9397-08002B2CF9AE}" pid="3" name="Slides">
    <vt:i4>6</vt:i4>
  </property>
</Properties>
</file>