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19" r:id="rId2"/>
  </p:sldMasterIdLst>
  <p:notesMasterIdLst>
    <p:notesMasterId r:id="rId20"/>
  </p:notesMasterIdLst>
  <p:sldIdLst>
    <p:sldId id="256" r:id="rId3"/>
    <p:sldId id="679" r:id="rId4"/>
    <p:sldId id="687" r:id="rId5"/>
    <p:sldId id="424" r:id="rId6"/>
    <p:sldId id="430" r:id="rId7"/>
    <p:sldId id="431" r:id="rId8"/>
    <p:sldId id="683" r:id="rId9"/>
    <p:sldId id="686" r:id="rId10"/>
    <p:sldId id="678" r:id="rId11"/>
    <p:sldId id="688" r:id="rId12"/>
    <p:sldId id="690" r:id="rId13"/>
    <p:sldId id="604" r:id="rId14"/>
    <p:sldId id="605" r:id="rId15"/>
    <p:sldId id="689" r:id="rId16"/>
    <p:sldId id="607" r:id="rId17"/>
    <p:sldId id="657" r:id="rId18"/>
    <p:sldId id="59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5FA01CC-57D2-473D-A5A1-577644E09480}">
          <p14:sldIdLst>
            <p14:sldId id="256"/>
            <p14:sldId id="679"/>
            <p14:sldId id="687"/>
            <p14:sldId id="424"/>
            <p14:sldId id="430"/>
            <p14:sldId id="431"/>
            <p14:sldId id="683"/>
            <p14:sldId id="686"/>
            <p14:sldId id="678"/>
            <p14:sldId id="688"/>
            <p14:sldId id="690"/>
            <p14:sldId id="604"/>
            <p14:sldId id="605"/>
            <p14:sldId id="689"/>
            <p14:sldId id="607"/>
            <p14:sldId id="657"/>
            <p14:sldId id="5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" initials="И" lastIdx="2" clrIdx="0">
    <p:extLst>
      <p:ext uri="{19B8F6BF-5375-455C-9EA6-DF929625EA0E}">
        <p15:presenceInfo xmlns:p15="http://schemas.microsoft.com/office/powerpoint/2012/main" userId="c379392cd58896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BA8"/>
    <a:srgbClr val="0303BD"/>
    <a:srgbClr val="007A37"/>
    <a:srgbClr val="CC0066"/>
    <a:srgbClr val="32F5FA"/>
    <a:srgbClr val="5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85290" autoAdjust="0"/>
  </p:normalViewPr>
  <p:slideViewPr>
    <p:cSldViewPr>
      <p:cViewPr varScale="1">
        <p:scale>
          <a:sx n="93" d="100"/>
          <a:sy n="93" d="100"/>
        </p:scale>
        <p:origin x="9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810810810810813"/>
          <c:y val="9.3457943925233641E-2"/>
          <c:w val="0.62522522522522528"/>
          <c:h val="0.6214953271028037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1я группа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60000"/>
                  <a:satMod val="110000"/>
                </a:schemeClr>
              </a:solidFill>
              <a:prstDash val="solid"/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60000"/>
                    <a:satMod val="110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60000"/>
                          <a:satMod val="11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0 день</c:v>
                </c:pt>
                <c:pt idx="1">
                  <c:v>14 день</c:v>
                </c:pt>
                <c:pt idx="2">
                  <c:v>28 день </c:v>
                </c:pt>
                <c:pt idx="3">
                  <c:v>56 день 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22.55</c:v>
                </c:pt>
                <c:pt idx="1">
                  <c:v>18.05</c:v>
                </c:pt>
                <c:pt idx="2">
                  <c:v>13.11</c:v>
                </c:pt>
                <c:pt idx="3">
                  <c:v>9.6199999999999992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45-46D9-B26E-372F3586216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28575" cap="rnd" cmpd="sng" algn="ctr">
              <a:solidFill>
                <a:schemeClr val="accent3">
                  <a:shade val="60000"/>
                  <a:satMod val="110000"/>
                </a:schemeClr>
              </a:solidFill>
              <a:prstDash val="solid"/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 cap="flat" cmpd="sng" algn="ctr">
                <a:solidFill>
                  <a:schemeClr val="accent3">
                    <a:shade val="60000"/>
                    <a:satMod val="110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Sheet1!$B$1:$E$1</c:f>
              <c:strCache>
                <c:ptCount val="4"/>
                <c:pt idx="0">
                  <c:v>0 день</c:v>
                </c:pt>
                <c:pt idx="1">
                  <c:v>14 день</c:v>
                </c:pt>
                <c:pt idx="2">
                  <c:v>28 день </c:v>
                </c:pt>
                <c:pt idx="3">
                  <c:v>56 день 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45-46D9-B26E-372F35862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2022248"/>
        <c:axId val="452014408"/>
      </c:lineChart>
      <c:catAx>
        <c:axId val="452022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7874" cap="flat" cmpd="sng" algn="ctr">
            <a:solidFill>
              <a:srgbClr val="FFFFFF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316" b="1" i="0" u="none" strike="noStrike" kern="1200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520144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52014408"/>
        <c:scaling>
          <c:orientation val="minMax"/>
          <c:max val="26"/>
          <c:min val="5"/>
        </c:scaling>
        <c:delete val="0"/>
        <c:axPos val="l"/>
        <c:majorGridlines>
          <c:spPr>
            <a:ln w="13937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27874" cap="flat" cmpd="sng" algn="ctr">
            <a:solidFill>
              <a:srgbClr val="FFFFFF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77" b="1" i="0" u="none" strike="noStrike" kern="1200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52022248"/>
        <c:crosses val="autoZero"/>
        <c:crossBetween val="midCat"/>
        <c:majorUnit val="3"/>
        <c:minorUnit val="1"/>
      </c:valAx>
      <c:spPr>
        <a:noFill/>
        <a:ln w="19044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97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больных с депрессией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Запоминание 9 слов</c:v>
                </c:pt>
                <c:pt idx="1">
                  <c:v>Рис.геом.фигур</c:v>
                </c:pt>
                <c:pt idx="2">
                  <c:v>Счет</c:v>
                </c:pt>
                <c:pt idx="3">
                  <c:v>Отсроченное воспроизведение слов</c:v>
                </c:pt>
                <c:pt idx="4">
                  <c:v>Зрительная память</c:v>
                </c:pt>
                <c:pt idx="5">
                  <c:v>"Слепые" часы</c:v>
                </c:pt>
                <c:pt idx="6">
                  <c:v>Решение арифм.задачи</c:v>
                </c:pt>
                <c:pt idx="7">
                  <c:v>Заучивание 10 слов</c:v>
                </c:pt>
                <c:pt idx="8">
                  <c:v>Ассоциации на заданный признак</c:v>
                </c:pt>
                <c:pt idx="9">
                  <c:v>Семантическая память</c:v>
                </c:pt>
                <c:pt idx="10">
                  <c:v>Актуализация прошлых знаний</c:v>
                </c:pt>
                <c:pt idx="11">
                  <c:v>Мышление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1.7</c:v>
                </c:pt>
                <c:pt idx="1">
                  <c:v>0.3</c:v>
                </c:pt>
                <c:pt idx="2">
                  <c:v>0.6</c:v>
                </c:pt>
                <c:pt idx="3">
                  <c:v>2.1</c:v>
                </c:pt>
                <c:pt idx="4">
                  <c:v>3.8</c:v>
                </c:pt>
                <c:pt idx="5">
                  <c:v>0.5</c:v>
                </c:pt>
                <c:pt idx="6">
                  <c:v>0.4</c:v>
                </c:pt>
                <c:pt idx="7">
                  <c:v>2.7</c:v>
                </c:pt>
                <c:pt idx="8">
                  <c:v>0.2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1-4A98-87AB-14251BC9DD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контроля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Запоминание 9 слов</c:v>
                </c:pt>
                <c:pt idx="1">
                  <c:v>Рис.геом.фигур</c:v>
                </c:pt>
                <c:pt idx="2">
                  <c:v>Счет</c:v>
                </c:pt>
                <c:pt idx="3">
                  <c:v>Отсроченное воспроизведение слов</c:v>
                </c:pt>
                <c:pt idx="4">
                  <c:v>Зрительная память</c:v>
                </c:pt>
                <c:pt idx="5">
                  <c:v>"Слепые" часы</c:v>
                </c:pt>
                <c:pt idx="6">
                  <c:v>Решение арифм.задачи</c:v>
                </c:pt>
                <c:pt idx="7">
                  <c:v>Заучивание 10 слов</c:v>
                </c:pt>
                <c:pt idx="8">
                  <c:v>Ассоциации на заданный признак</c:v>
                </c:pt>
                <c:pt idx="9">
                  <c:v>Семантическая память</c:v>
                </c:pt>
                <c:pt idx="10">
                  <c:v>Актуализация прошлых знаний</c:v>
                </c:pt>
                <c:pt idx="11">
                  <c:v>Мышление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0.6</c:v>
                </c:pt>
                <c:pt idx="1">
                  <c:v>0.5</c:v>
                </c:pt>
                <c:pt idx="2">
                  <c:v>0.4</c:v>
                </c:pt>
                <c:pt idx="3">
                  <c:v>1.1000000000000001</c:v>
                </c:pt>
                <c:pt idx="4">
                  <c:v>3.2</c:v>
                </c:pt>
                <c:pt idx="5">
                  <c:v>0.1</c:v>
                </c:pt>
                <c:pt idx="6">
                  <c:v>0.1</c:v>
                </c:pt>
                <c:pt idx="7">
                  <c:v>2.5</c:v>
                </c:pt>
                <c:pt idx="8">
                  <c:v>0.1</c:v>
                </c:pt>
                <c:pt idx="9">
                  <c:v>0</c:v>
                </c:pt>
                <c:pt idx="10">
                  <c:v>0.1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C1-4A98-87AB-14251BC9D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81728"/>
        <c:axId val="105483264"/>
      </c:barChart>
      <c:catAx>
        <c:axId val="10548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483264"/>
        <c:crosses val="autoZero"/>
        <c:auto val="1"/>
        <c:lblAlgn val="ctr"/>
        <c:lblOffset val="100"/>
        <c:noMultiLvlLbl val="0"/>
      </c:catAx>
      <c:valAx>
        <c:axId val="10548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481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27940678658215"/>
          <c:y val="0.10414337324037441"/>
          <c:w val="0.81435154367636198"/>
          <c:h val="0.46360022509461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больных с депрессией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B6-44C7-8F3F-AFC7F77E40A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B6-44C7-8F3F-AFC7F77E40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B6-44C7-8F3F-AFC7F77E40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4B6-44C7-8F3F-AFC7F77E40A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4B6-44C7-8F3F-AFC7F77E40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B6-44C7-8F3F-AFC7F77E40A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4B6-44C7-8F3F-AFC7F77E40A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B6-44C7-8F3F-AFC7F77E40A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B6-44C7-8F3F-AFC7F77E40A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4B6-44C7-8F3F-AFC7F77E40A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4B6-44C7-8F3F-AFC7F77E40A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B6-44C7-8F3F-AFC7F77E40A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84B6-44C7-8F3F-AFC7F77E40A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4B6-44C7-8F3F-AFC7F77E40A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4B6-44C7-8F3F-AFC7F77E40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Лист1!$A$2:$A$16</c:f>
              <c:strCache>
                <c:ptCount val="15"/>
                <c:pt idx="0">
                  <c:v>Зрительный гнозис</c:v>
                </c:pt>
                <c:pt idx="1">
                  <c:v>Слуховой гнозис</c:v>
                </c:pt>
                <c:pt idx="2">
                  <c:v>Праксис позы </c:v>
                </c:pt>
                <c:pt idx="3">
                  <c:v>Динамический праксис</c:v>
                </c:pt>
                <c:pt idx="4">
                  <c:v>Пространственнный праксис</c:v>
                </c:pt>
                <c:pt idx="5">
                  <c:v>Самостоятельный рисунок</c:v>
                </c:pt>
                <c:pt idx="6">
                  <c:v>Рис.геом.фигур</c:v>
                </c:pt>
                <c:pt idx="7">
                  <c:v>Понимание логико-грам. Конструкци1</c:v>
                </c:pt>
                <c:pt idx="8">
                  <c:v>Зрительная память</c:v>
                </c:pt>
                <c:pt idx="9">
                  <c:v>Слухо-речевая память</c:v>
                </c:pt>
                <c:pt idx="10">
                  <c:v>Вербальное мышление</c:v>
                </c:pt>
                <c:pt idx="11">
                  <c:v>Невербальное мышление</c:v>
                </c:pt>
                <c:pt idx="12">
                  <c:v>Нейродинамика</c:v>
                </c:pt>
                <c:pt idx="13">
                  <c:v>Произвольная регуляция деят.</c:v>
                </c:pt>
                <c:pt idx="14">
                  <c:v>Контроль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0</c:v>
                </c:pt>
                <c:pt idx="1">
                  <c:v>0.2</c:v>
                </c:pt>
                <c:pt idx="2">
                  <c:v>0.1</c:v>
                </c:pt>
                <c:pt idx="3">
                  <c:v>0.6</c:v>
                </c:pt>
                <c:pt idx="4">
                  <c:v>0.8</c:v>
                </c:pt>
                <c:pt idx="5">
                  <c:v>0.7</c:v>
                </c:pt>
                <c:pt idx="6">
                  <c:v>0.9</c:v>
                </c:pt>
                <c:pt idx="7">
                  <c:v>0.2</c:v>
                </c:pt>
                <c:pt idx="8">
                  <c:v>0.2</c:v>
                </c:pt>
                <c:pt idx="9">
                  <c:v>1.2</c:v>
                </c:pt>
                <c:pt idx="10">
                  <c:v>0.3</c:v>
                </c:pt>
                <c:pt idx="11">
                  <c:v>0.1</c:v>
                </c:pt>
                <c:pt idx="12">
                  <c:v>0.9</c:v>
                </c:pt>
                <c:pt idx="13">
                  <c:v>0.5</c:v>
                </c:pt>
                <c:pt idx="1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C-446F-BB87-39219679AA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контроля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Зрительный гнозис</c:v>
                </c:pt>
                <c:pt idx="1">
                  <c:v>Слуховой гнозис</c:v>
                </c:pt>
                <c:pt idx="2">
                  <c:v>Праксис позы </c:v>
                </c:pt>
                <c:pt idx="3">
                  <c:v>Динамический праксис</c:v>
                </c:pt>
                <c:pt idx="4">
                  <c:v>Пространственнный праксис</c:v>
                </c:pt>
                <c:pt idx="5">
                  <c:v>Самостоятельный рисунок</c:v>
                </c:pt>
                <c:pt idx="6">
                  <c:v>Рис.геом.фигур</c:v>
                </c:pt>
                <c:pt idx="7">
                  <c:v>Понимание логико-грам. Конструкци1</c:v>
                </c:pt>
                <c:pt idx="8">
                  <c:v>Зрительная память</c:v>
                </c:pt>
                <c:pt idx="9">
                  <c:v>Слухо-речевая память</c:v>
                </c:pt>
                <c:pt idx="10">
                  <c:v>Вербальное мышление</c:v>
                </c:pt>
                <c:pt idx="11">
                  <c:v>Невербальное мышление</c:v>
                </c:pt>
                <c:pt idx="12">
                  <c:v>Нейродинамика</c:v>
                </c:pt>
                <c:pt idx="13">
                  <c:v>Произвольная регуляция деят.</c:v>
                </c:pt>
                <c:pt idx="14">
                  <c:v>Контроль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0.2</c:v>
                </c:pt>
                <c:pt idx="4">
                  <c:v>0.1</c:v>
                </c:pt>
                <c:pt idx="5">
                  <c:v>0.5</c:v>
                </c:pt>
                <c:pt idx="6">
                  <c:v>0.2</c:v>
                </c:pt>
                <c:pt idx="7">
                  <c:v>0.1</c:v>
                </c:pt>
                <c:pt idx="8">
                  <c:v>0.1</c:v>
                </c:pt>
                <c:pt idx="9">
                  <c:v>0.5</c:v>
                </c:pt>
                <c:pt idx="10">
                  <c:v>0.2</c:v>
                </c:pt>
                <c:pt idx="11">
                  <c:v>0</c:v>
                </c:pt>
                <c:pt idx="12">
                  <c:v>0.3</c:v>
                </c:pt>
                <c:pt idx="13">
                  <c:v>0.3</c:v>
                </c:pt>
                <c:pt idx="1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BC-446F-BB87-39219679A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635840"/>
        <c:axId val="105637376"/>
      </c:barChart>
      <c:catAx>
        <c:axId val="10563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100000"/>
          <a:lstStyle/>
          <a:p>
            <a:pPr>
              <a:defRPr sz="1700"/>
            </a:pPr>
            <a:endParaRPr lang="ru-RU"/>
          </a:p>
        </c:txPr>
        <c:crossAx val="105637376"/>
        <c:crosses val="autoZero"/>
        <c:auto val="1"/>
        <c:lblAlgn val="ctr"/>
        <c:lblOffset val="100"/>
        <c:noMultiLvlLbl val="0"/>
      </c:catAx>
      <c:valAx>
        <c:axId val="105637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63584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 rot="2700000"/>
    <a:lstStyle/>
    <a:p>
      <a:pPr>
        <a:defRPr sz="1799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06288-E260-4969-AE4A-B1019835CF1B}" type="doc">
      <dgm:prSet loTypeId="urn:microsoft.com/office/officeart/2005/8/layout/hierarchy4" loCatId="relationship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8750EE4-7FDF-465C-9A9B-01F276C84CD8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3200" b="1" dirty="0"/>
            <a:t> </a:t>
          </a:r>
          <a:r>
            <a: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Нейропсихологическая оценка зрительной и вербальной памяти у больных позднего возраста с депрессиями</a:t>
          </a:r>
          <a:endParaRPr lang="ru-RU" sz="28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D0409C-67B8-4516-A61D-BFBB349438CE}" type="parTrans" cxnId="{EC8D9494-059F-41AB-9D27-5493EF7005A6}">
      <dgm:prSet/>
      <dgm:spPr/>
      <dgm:t>
        <a:bodyPr/>
        <a:lstStyle/>
        <a:p>
          <a:endParaRPr lang="ru-RU"/>
        </a:p>
      </dgm:t>
    </dgm:pt>
    <dgm:pt modelId="{A9CFA4F7-587A-438E-A107-C9A5C01FCDD4}" type="sibTrans" cxnId="{EC8D9494-059F-41AB-9D27-5493EF7005A6}">
      <dgm:prSet/>
      <dgm:spPr/>
      <dgm:t>
        <a:bodyPr/>
        <a:lstStyle/>
        <a:p>
          <a:endParaRPr lang="ru-RU"/>
        </a:p>
      </dgm:t>
    </dgm:pt>
    <dgm:pt modelId="{2B05A5A8-5AC9-4811-9655-F51574064F01}" type="pres">
      <dgm:prSet presAssocID="{D0806288-E260-4969-AE4A-B1019835CF1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661475-C7F3-48D9-AFD6-40F813253438}" type="pres">
      <dgm:prSet presAssocID="{38750EE4-7FDF-465C-9A9B-01F276C84CD8}" presName="vertOne" presStyleCnt="0"/>
      <dgm:spPr/>
    </dgm:pt>
    <dgm:pt modelId="{C6A8D9A7-3756-432F-8F9C-D656AFEE5DCE}" type="pres">
      <dgm:prSet presAssocID="{38750EE4-7FDF-465C-9A9B-01F276C84CD8}" presName="txOne" presStyleLbl="node0" presStyleIdx="0" presStyleCnt="1" custLinFactNeighborX="-22222" custLinFactNeighborY="-3571">
        <dgm:presLayoutVars>
          <dgm:chPref val="3"/>
        </dgm:presLayoutVars>
      </dgm:prSet>
      <dgm:spPr/>
    </dgm:pt>
    <dgm:pt modelId="{CFE9C3D6-DE45-4B32-82B8-30EF2EE69F13}" type="pres">
      <dgm:prSet presAssocID="{38750EE4-7FDF-465C-9A9B-01F276C84CD8}" presName="horzOne" presStyleCnt="0"/>
      <dgm:spPr/>
    </dgm:pt>
  </dgm:ptLst>
  <dgm:cxnLst>
    <dgm:cxn modelId="{D774FB6A-FBF8-4757-870E-0F0393BA0BAB}" type="presOf" srcId="{38750EE4-7FDF-465C-9A9B-01F276C84CD8}" destId="{C6A8D9A7-3756-432F-8F9C-D656AFEE5DCE}" srcOrd="0" destOrd="0" presId="urn:microsoft.com/office/officeart/2005/8/layout/hierarchy4"/>
    <dgm:cxn modelId="{EC8D9494-059F-41AB-9D27-5493EF7005A6}" srcId="{D0806288-E260-4969-AE4A-B1019835CF1B}" destId="{38750EE4-7FDF-465C-9A9B-01F276C84CD8}" srcOrd="0" destOrd="0" parTransId="{31D0409C-67B8-4516-A61D-BFBB349438CE}" sibTransId="{A9CFA4F7-587A-438E-A107-C9A5C01FCDD4}"/>
    <dgm:cxn modelId="{3FF516AF-2D20-4F09-83DE-61054776F83F}" type="presOf" srcId="{D0806288-E260-4969-AE4A-B1019835CF1B}" destId="{2B05A5A8-5AC9-4811-9655-F51574064F01}" srcOrd="0" destOrd="0" presId="urn:microsoft.com/office/officeart/2005/8/layout/hierarchy4"/>
    <dgm:cxn modelId="{CC9B563A-A285-48E0-86F3-08D6CA01D21F}" type="presParOf" srcId="{2B05A5A8-5AC9-4811-9655-F51574064F01}" destId="{B8661475-C7F3-48D9-AFD6-40F813253438}" srcOrd="0" destOrd="0" presId="urn:microsoft.com/office/officeart/2005/8/layout/hierarchy4"/>
    <dgm:cxn modelId="{C94A86F1-4044-4B85-B283-4AE9160995AD}" type="presParOf" srcId="{B8661475-C7F3-48D9-AFD6-40F813253438}" destId="{C6A8D9A7-3756-432F-8F9C-D656AFEE5DCE}" srcOrd="0" destOrd="0" presId="urn:microsoft.com/office/officeart/2005/8/layout/hierarchy4"/>
    <dgm:cxn modelId="{B7F48379-D508-4681-A5D0-6E33578B8959}" type="presParOf" srcId="{B8661475-C7F3-48D9-AFD6-40F813253438}" destId="{CFE9C3D6-DE45-4B32-82B8-30EF2EE69F1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8D9A7-3756-432F-8F9C-D656AFEE5DCE}">
      <dsp:nvSpPr>
        <dsp:cNvPr id="0" name=""/>
        <dsp:cNvSpPr/>
      </dsp:nvSpPr>
      <dsp:spPr>
        <a:xfrm>
          <a:off x="0" y="0"/>
          <a:ext cx="8229600" cy="213360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contourW="35000" prstMaterial="matte">
          <a:bevelT w="45000" h="38100" prst="convex"/>
          <a:contourClr>
            <a:schemeClr val="accent6">
              <a:tint val="10000"/>
              <a:satMod val="13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 </a:t>
          </a:r>
          <a:r>
            <a:rPr lang="ru-RU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Нейропсихологическая оценка зрительной и вербальной памяти у больных позднего возраста с депрессиями</a:t>
          </a:r>
          <a:endParaRPr lang="ru-RU" sz="28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491" y="62491"/>
        <a:ext cx="8104618" cy="2008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0.15853</cdr:x>
      <cdr:y>0.24717</cdr:y>
    </cdr:from>
    <cdr:to>
      <cdr:x>0.22035</cdr:x>
      <cdr:y>0.33748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ABF5B591-EC9D-4AD6-9666-4D36842594F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08894" y="1387475"/>
          <a:ext cx="510423" cy="50694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0.28773</cdr:x>
      <cdr:y>0.19287</cdr:y>
    </cdr:from>
    <cdr:to>
      <cdr:x>0.34878</cdr:x>
      <cdr:y>0.30565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614F98D7-6F27-4BB8-BDCE-58F7AAA54C1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375694" y="1082675"/>
          <a:ext cx="504064" cy="63307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A1F293-4438-4384-ADBE-1D3E8125D12D}" type="datetimeFigureOut">
              <a:rPr lang="ru-RU"/>
              <a:pPr>
                <a:defRPr/>
              </a:pPr>
              <a:t>12.12.2020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7CA3B8-C624-43F6-B10C-07927190F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975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7CA3B8-C624-43F6-B10C-07927190F17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57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7CA3B8-C624-43F6-B10C-07927190F17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CAD7-7A6E-4147-9E19-B458D0529ADD}" type="datetimeFigureOut">
              <a:rPr lang="en-US"/>
              <a:pPr>
                <a:defRPr/>
              </a:pPr>
              <a:t>12/12/2020</a:t>
            </a:fld>
            <a:endParaRPr lang="en-US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3526B0-13E9-4BBD-896B-FC453A942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5B39-2F96-435E-B922-D023C550282B}" type="datetimeFigureOut">
              <a:rPr lang="en-US"/>
              <a:pPr>
                <a:defRPr/>
              </a:pPr>
              <a:t>12/12/2020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5AA0-6B60-4A85-9B9E-5C038F0B3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67C3D-458A-4A2A-BDCA-E7A99151EB94}" type="datetimeFigureOut">
              <a:rPr lang="en-US"/>
              <a:pPr>
                <a:defRPr/>
              </a:pPr>
              <a:t>12/12/2020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D7CA-9A52-4525-8EF4-14665A330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4E97BA-9C87-4C67-9FD2-918C354325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85AE5F-901D-447C-833B-51DB69BD1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91542F-9B7E-49D4-B9E2-4433EE57A9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CF3F3-DD0D-444A-B69B-2887E3562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53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2CD67C-4136-4FDD-A5F1-F58904B10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D87754-2D7C-4D7A-85CC-C65D878D61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9D62C3-D03F-4984-A0A8-A9323756DC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61B6-EB1C-4354-A99A-061C0320D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64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2DD162-F50C-4CAB-94BC-2BD5A022A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64C923-01C0-4249-98C9-9D98DF560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ADF4F0-3D7D-4699-AE85-A146E3956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0C6F7-CDDC-4AED-8B13-C7AD2940A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5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FD036-F821-4DF4-A68E-6F1D04C0F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4592F-90EF-4733-8ED8-594D5C600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4BB8A-BF82-4658-8555-2DDD23D32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2AC8-59FC-4C22-A8B7-46F0F8190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4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6015F0-6FF8-4820-B89D-834A83C33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7C85A7C-0525-414D-98C8-9F6AA9E7D9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64FAF6-C6F0-48B0-81FD-1C77040658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2BE15-0F9B-4F83-8AC1-6173B53CE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9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6FB3D3-57BB-44C7-B644-4D64DE12ED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9EC39A-5270-45ED-A3E6-FE3B19164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7180F8-1392-4846-A615-67CE7F44B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39205-BBD2-4CB6-9C55-D87B397A0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2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619C9F-AE49-4182-9161-F9D28E476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3EAA5B-4573-48CE-AEC9-2F256BDDE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3A5287-4B1B-46BF-B743-17D74FFF1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18236-3475-4E8D-A98B-257C15B49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85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223E5-3382-4699-B269-D8870D93B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17ABA-FFAF-4A65-B75D-1014C17F76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917E52-A5E8-4167-BD3C-7A2C6D2C1A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9AA2-D372-4BC7-B38F-D5B21B1F0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7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8EB43-974C-455D-A76B-CD0322A7738C}" type="datetimeFigureOut">
              <a:rPr lang="en-US"/>
              <a:pPr>
                <a:defRPr/>
              </a:pPr>
              <a:t>12/12/2020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B26F-B995-4122-9DAE-232FF15F7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84E231-0F7F-4674-A95B-2E1E301C8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560543-55CE-4C78-B8CC-F1ABF55FCC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94433-3724-484C-9918-07C4612C7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B2A12-5DC4-44CA-9BBE-4A6F41781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082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320BE9-0B63-4FCE-9960-49109E5589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FD70D9-2BE9-4207-B4CC-F3CACC63B0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9D20A0-2412-4690-9287-0E6D7F619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88F18-6660-4E14-A6C3-BE7E2A7C8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2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8ECEB6-7846-4F19-954E-02A2BDC03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CE1FFA-59A8-46E7-A050-D719B30C5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647A42-83BD-4B5C-A045-0C28E51CF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D47FD-FDB5-4E46-A353-D38990484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4FFB-BC4F-4FA2-864C-2AD4A7A2690D}" type="datetimeFigureOut">
              <a:rPr lang="en-US"/>
              <a:pPr>
                <a:defRPr/>
              </a:pPr>
              <a:t>12/12/2020</a:t>
            </a:fld>
            <a:endParaRPr lang="en-U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6CD1-9D0B-40AE-9B0E-F2A662DE9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E94F-6153-44F7-BD83-CE3265196307}" type="datetimeFigureOut">
              <a:rPr lang="en-US"/>
              <a:pPr>
                <a:defRPr/>
              </a:pPr>
              <a:t>12/12/2020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15526-6217-4D2A-B454-148E00E1D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9F7CA-5D9C-4770-A751-409B69B02FDA}" type="datetimeFigureOut">
              <a:rPr lang="en-US"/>
              <a:pPr>
                <a:defRPr/>
              </a:pPr>
              <a:t>12/12/2020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F701-EAB0-4143-91CE-A840C69D9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F73F-434C-4E8A-8578-9437767E1987}" type="datetimeFigureOut">
              <a:rPr lang="en-US"/>
              <a:pPr>
                <a:defRPr/>
              </a:pPr>
              <a:t>12/12/2020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8505-3935-40C4-85E2-F9829DE98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288E-4AF6-4F9B-9887-BEEED2270314}" type="datetimeFigureOut">
              <a:rPr lang="en-US"/>
              <a:pPr>
                <a:defRPr/>
              </a:pPr>
              <a:t>12/12/2020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A9CA7-BB3F-405E-B0F1-8EE552450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75BF-D8F5-454D-8D42-DC3F3D945DC6}" type="datetimeFigureOut">
              <a:rPr lang="en-US"/>
              <a:pPr>
                <a:defRPr/>
              </a:pPr>
              <a:t>12/12/2020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061D-12C7-4599-8571-98565B91F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350B5-9BF5-4345-9552-8E8CC11CDD3A}" type="datetimeFigureOut">
              <a:rPr lang="en-US"/>
              <a:pPr>
                <a:defRPr/>
              </a:pPr>
              <a:t>12/12/2020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63B6B-5E25-437F-843F-156946805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36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4037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B8920A16-50A6-4005-B4AA-A29BFC558045}" type="datetimeFigureOut">
              <a:rPr lang="en-US"/>
              <a:pPr>
                <a:defRPr/>
              </a:pPr>
              <a:t>12/12/2020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75350A7-24B3-499F-9A05-D5B004E36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8" r:id="rId2"/>
    <p:sldLayoutId id="2147483816" r:id="rId3"/>
    <p:sldLayoutId id="2147483809" r:id="rId4"/>
    <p:sldLayoutId id="2147483810" r:id="rId5"/>
    <p:sldLayoutId id="2147483811" r:id="rId6"/>
    <p:sldLayoutId id="2147483812" r:id="rId7"/>
    <p:sldLayoutId id="2147483817" r:id="rId8"/>
    <p:sldLayoutId id="2147483818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C0E5AF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FEB80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FEB80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B9AEE55-DED9-4814-9343-153B0B208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5A6577-8049-4F39-A8F8-0501C5A24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73E068E-657E-4CA4-AD5B-9863B59FFE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A99EDF-35A2-4481-94D4-4BC11149B2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A28D09-5A66-414F-B4D9-11E2794948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E8C67F9-5E87-4F26-96B4-72AB40997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5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67296675"/>
              </p:ext>
            </p:extLst>
          </p:nvPr>
        </p:nvGraphicFramePr>
        <p:xfrm>
          <a:off x="457200" y="381000"/>
          <a:ext cx="8229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8991600" cy="3733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ru-RU" sz="30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Рощина И.Ф., Сафарова Т.П.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Международный форум по когнитивным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нейронаукам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«COGNITIVE NEUROSCIENCE – 2020»,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 11 – 12 декабря 2020 года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ФГБНУ НЦПЗ, МГППУ</a:t>
            </a:r>
          </a:p>
          <a:p>
            <a:pPr eaLnBrk="1" hangingPunct="1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DC3C73-238C-4922-BEF8-F1DFDB13D9A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199" y="3148403"/>
            <a:ext cx="2751461" cy="120452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6FFD40-6779-433F-95FD-EBF6F14C8E3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340" y="3148403"/>
            <a:ext cx="2313782" cy="12045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22085-FA86-467E-BA5D-1B1B1B49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990600"/>
          </a:xfrm>
        </p:spPr>
        <p:txBody>
          <a:bodyPr/>
          <a:lstStyle/>
          <a:p>
            <a:pPr algn="ctr"/>
            <a:b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314A5F-17E4-4DF7-943A-C48C67BEF4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3132" y="914400"/>
            <a:ext cx="8974667" cy="57912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Психометрический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шкал CGI, MMSE,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Гамильтона и батарея тестов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Томографический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FDCB9A-DD8F-4CE8-B12D-EF96CC67A4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599738"/>
            <a:ext cx="2590800" cy="33531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B661F2-102C-4356-B5C6-9B17A8BD792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199" y="2438400"/>
            <a:ext cx="2893649" cy="389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93" name="Rectangle 2"/>
          <p:cNvSpPr>
            <a:spLocks noChangeArrowheads="1"/>
          </p:cNvSpPr>
          <p:nvPr/>
        </p:nvSpPr>
        <p:spPr bwMode="auto">
          <a:xfrm>
            <a:off x="609759" y="1313899"/>
            <a:ext cx="7436199" cy="9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br>
              <a:rPr lang="ru-RU" altLang="ru-RU" sz="2101" b="1">
                <a:solidFill>
                  <a:srgbClr val="FFFFFF"/>
                </a:solidFill>
                <a:latin typeface="Arial" charset="0"/>
              </a:rPr>
            </a:br>
            <a:br>
              <a:rPr lang="ru-RU" altLang="ru-RU" sz="2101" b="1">
                <a:solidFill>
                  <a:srgbClr val="FFFFFF"/>
                </a:solidFill>
                <a:latin typeface="Arial" charset="0"/>
              </a:rPr>
            </a:br>
            <a:br>
              <a:rPr lang="ru-RU" altLang="ru-RU" sz="2101" b="1">
                <a:solidFill>
                  <a:srgbClr val="FFFFFF"/>
                </a:solidFill>
                <a:latin typeface="Arial" charset="0"/>
              </a:rPr>
            </a:br>
            <a:br>
              <a:rPr lang="ru-RU" altLang="ru-RU" sz="2101" b="1">
                <a:solidFill>
                  <a:srgbClr val="FFFFFF"/>
                </a:solidFill>
                <a:latin typeface="Arial" charset="0"/>
              </a:rPr>
            </a:br>
            <a:br>
              <a:rPr lang="ru-RU" altLang="ru-RU" sz="2101" b="1">
                <a:solidFill>
                  <a:srgbClr val="FFFFFF"/>
                </a:solidFill>
                <a:latin typeface="Arial" charset="0"/>
              </a:rPr>
            </a:br>
            <a:endParaRPr lang="ru-RU" altLang="ru-RU" sz="2401">
              <a:solidFill>
                <a:srgbClr val="FFFF00"/>
              </a:solidFill>
            </a:endParaRP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671" y="1771218"/>
            <a:ext cx="8890330" cy="302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5561" indent="-215561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l"/>
            </a:pPr>
            <a:endParaRPr lang="ru-RU" altLang="ru-RU" sz="2101">
              <a:solidFill>
                <a:srgbClr val="FFFFFF"/>
              </a:solidFill>
            </a:endParaRPr>
          </a:p>
          <a:p>
            <a:pPr marL="215561" indent="-215561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l"/>
            </a:pPr>
            <a:endParaRPr lang="ru-RU" altLang="ru-RU" sz="2101">
              <a:solidFill>
                <a:srgbClr val="FFFFFF"/>
              </a:solidFill>
            </a:endParaRPr>
          </a:p>
          <a:p>
            <a:pPr marL="215561" indent="-215561" eaLnBrk="0" hangingPunct="0">
              <a:spcBef>
                <a:spcPct val="20000"/>
              </a:spcBef>
              <a:buClr>
                <a:srgbClr val="FFFF00"/>
              </a:buClr>
            </a:pPr>
            <a:endParaRPr lang="ru-RU" altLang="ru-RU" sz="2101">
              <a:solidFill>
                <a:srgbClr val="FFFFFF"/>
              </a:solidFill>
            </a:endParaRPr>
          </a:p>
        </p:txBody>
      </p:sp>
      <p:sp>
        <p:nvSpPr>
          <p:cNvPr id="441395" name="Rectangle 4"/>
          <p:cNvSpPr>
            <a:spLocks noChangeArrowheads="1"/>
          </p:cNvSpPr>
          <p:nvPr/>
        </p:nvSpPr>
        <p:spPr bwMode="auto">
          <a:xfrm>
            <a:off x="1" y="8451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2" name="Object 48"/>
          <p:cNvGraphicFramePr>
            <a:graphicFrameLocks noChangeAspect="1"/>
          </p:cNvGraphicFramePr>
          <p:nvPr/>
        </p:nvGraphicFramePr>
        <p:xfrm>
          <a:off x="266360" y="2240037"/>
          <a:ext cx="6886807" cy="3459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1396" name="Rectangle 6"/>
          <p:cNvSpPr>
            <a:spLocks noChangeArrowheads="1"/>
          </p:cNvSpPr>
          <p:nvPr/>
        </p:nvSpPr>
        <p:spPr bwMode="auto">
          <a:xfrm>
            <a:off x="184732" y="152400"/>
            <a:ext cx="8654469" cy="183125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2400" b="1" dirty="0"/>
              <a:t>Клиническая оценка</a:t>
            </a:r>
          </a:p>
          <a:p>
            <a:pPr algn="ctr" eaLnBrk="0" hangingPunct="0"/>
            <a:endParaRPr lang="ru-RU" altLang="ru-RU" sz="2400" b="1" dirty="0"/>
          </a:p>
          <a:p>
            <a:pPr algn="ctr" eaLnBrk="0" hangingPunct="0"/>
            <a:r>
              <a:rPr lang="ru-RU" altLang="ru-RU" sz="1500" b="1" dirty="0"/>
              <a:t>Динамика   средних   показателей   (в   баллах) </a:t>
            </a:r>
          </a:p>
          <a:p>
            <a:pPr algn="ctr" eaLnBrk="0" hangingPunct="0"/>
            <a:r>
              <a:rPr lang="ru-RU" altLang="ru-RU" sz="1500" b="1" dirty="0"/>
              <a:t>по   шкале  hamd-17 </a:t>
            </a:r>
            <a:r>
              <a:rPr lang="en-US" altLang="ru-RU" sz="1500" b="1" dirty="0"/>
              <a:t>(Hamilton Rating Scale for Depression) </a:t>
            </a:r>
            <a:endParaRPr lang="ru-RU" altLang="ru-RU" sz="1500" b="1" dirty="0"/>
          </a:p>
          <a:p>
            <a:pPr algn="ctr" eaLnBrk="0" hangingPunct="0"/>
            <a:r>
              <a:rPr lang="ru-RU" altLang="ru-RU" sz="1500" b="1" dirty="0"/>
              <a:t>на  антидепрессивной терапии у больных </a:t>
            </a:r>
          </a:p>
          <a:p>
            <a:pPr algn="ctr" eaLnBrk="0" hangingPunct="0"/>
            <a:r>
              <a:rPr lang="ru-RU" altLang="ru-RU" sz="1500" b="1" dirty="0"/>
              <a:t>с депрессией </a:t>
            </a:r>
          </a:p>
        </p:txBody>
      </p:sp>
      <p:sp>
        <p:nvSpPr>
          <p:cNvPr id="441397" name="Rectangle 7"/>
          <p:cNvSpPr>
            <a:spLocks noChangeArrowheads="1"/>
          </p:cNvSpPr>
          <p:nvPr/>
        </p:nvSpPr>
        <p:spPr bwMode="auto">
          <a:xfrm>
            <a:off x="2404499" y="5217047"/>
            <a:ext cx="65263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altLang="ru-RU" sz="1050" b="1" dirty="0"/>
              <a:t>*  p &lt; 0,05 – различия достоверны по сравнению с оценкой  до начала терапии</a:t>
            </a:r>
          </a:p>
          <a:p>
            <a:pPr algn="just" eaLnBrk="0" hangingPunct="0"/>
            <a:r>
              <a:rPr lang="ru-RU" altLang="ru-RU" sz="1050" b="1" dirty="0"/>
              <a:t>**p &lt; 0,01 – различия достоверны по сравнению с оценкой  до начала терапии</a:t>
            </a:r>
          </a:p>
          <a:p>
            <a:pPr algn="just" eaLnBrk="0" hangingPunct="0"/>
            <a:endParaRPr lang="ru-RU" altLang="ru-RU" sz="1050" b="1" dirty="0"/>
          </a:p>
          <a:p>
            <a:pPr algn="just" eaLnBrk="0" hangingPunct="0"/>
            <a:endParaRPr lang="ru-RU" altLang="ru-RU" sz="1050" b="1" dirty="0">
              <a:solidFill>
                <a:srgbClr val="FFFFFF"/>
              </a:solidFill>
            </a:endParaRPr>
          </a:p>
        </p:txBody>
      </p:sp>
      <p:sp>
        <p:nvSpPr>
          <p:cNvPr id="441398" name="Rectangle 8"/>
          <p:cNvSpPr>
            <a:spLocks noChangeArrowheads="1"/>
          </p:cNvSpPr>
          <p:nvPr/>
        </p:nvSpPr>
        <p:spPr bwMode="auto">
          <a:xfrm>
            <a:off x="3702618" y="3178904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b="1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441399" name="Rectangle 9"/>
          <p:cNvSpPr>
            <a:spLocks noChangeArrowheads="1"/>
          </p:cNvSpPr>
          <p:nvPr/>
        </p:nvSpPr>
        <p:spPr bwMode="auto">
          <a:xfrm>
            <a:off x="5111494" y="369338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b="1">
                <a:solidFill>
                  <a:srgbClr val="FFFFFF"/>
                </a:solidFill>
              </a:rPr>
              <a:t>**</a:t>
            </a:r>
          </a:p>
        </p:txBody>
      </p:sp>
      <p:sp>
        <p:nvSpPr>
          <p:cNvPr id="441403" name="Rectangle 13"/>
          <p:cNvSpPr>
            <a:spLocks noChangeArrowheads="1"/>
          </p:cNvSpPr>
          <p:nvPr/>
        </p:nvSpPr>
        <p:spPr bwMode="auto">
          <a:xfrm>
            <a:off x="6527517" y="4036377"/>
            <a:ext cx="472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b="1">
                <a:solidFill>
                  <a:srgbClr val="FFFFFF"/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60302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5888"/>
            <a:ext cx="9144000" cy="108080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выполнения экспресс-методики исследования когнитивной сферы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(Корсакова Н.К., Балашова Е.Ю., Рощина И.Ф., 1999)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группой больных с депрессией и группой контроля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762000"/>
            <a:endParaRPr lang="ru-RU" sz="1600" b="1">
              <a:solidFill>
                <a:srgbClr val="333399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693477"/>
              </p:ext>
            </p:extLst>
          </p:nvPr>
        </p:nvGraphicFramePr>
        <p:xfrm>
          <a:off x="228600" y="1050925"/>
          <a:ext cx="8686800" cy="565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08855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199" y="228600"/>
            <a:ext cx="9067801" cy="99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выполнения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«Экспресс-методики  исследования когнитивной сферы»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14313" y="1285875"/>
            <a:ext cx="8715375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762000"/>
            <a:endParaRPr lang="ru-RU" sz="1600" b="1">
              <a:solidFill>
                <a:srgbClr val="333399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76200" y="1219200"/>
            <a:ext cx="8853487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Качественный анализ результатов в этом случае свидетельствовал, что у пациентов с депрессией наблюдалось больше ошибок по типу снижения избирательности при отсроченном воспроизведении.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Следует отметить, что значимых различий при запоминании семантически организованных вербальных стимулов между двумя группами получено не было.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Результаты запоминания зрительных стимулов оказались ниже у клинической группы, но эти различия не достигали уровня значимости.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запоминании трудно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вербализуемых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фигур у пациентов с депрессией встречалось больше пространственных ошибок.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448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3825"/>
            <a:ext cx="9144000" cy="90141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комплексного нейропсихологического обследования группы больных с депрессией и группы контроля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sz="20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79388" y="1844675"/>
            <a:ext cx="771525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762000"/>
            <a:endParaRPr lang="ru-RU" sz="1600" b="1">
              <a:solidFill>
                <a:srgbClr val="333399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549174"/>
              </p:ext>
            </p:extLst>
          </p:nvPr>
        </p:nvGraphicFramePr>
        <p:xfrm>
          <a:off x="304800" y="838200"/>
          <a:ext cx="8534399" cy="58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9793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295400"/>
            <a:ext cx="8763000" cy="5334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различия между группами были обнаружены в динамическом праксисе, что проявлялось у пациентов клинической группы в специальных пробах («Кулак-ребро-ладонь», реципрокная координация) и в письме.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различия между группами были обнаружены в пространственном компоненте  праксиса (при выполнении проб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Г.Хэда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 более выраженные трудности актуализации пространственных представлений отмечались у пациентов с депрессией.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регуляторных параметров психической деятельности показала, что у пациентов клинической группы наблюдалось значимое снижение нейродинамических составляющих (медленный темп, латентность включения в задания, истощаемость). </a:t>
            </a:r>
            <a:endParaRPr lang="ru-RU" alt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762000" eaLnBrk="1" hangingPunct="1"/>
            <a:endParaRPr lang="ru-RU" altLang="ru-RU" b="1" dirty="0">
              <a:solidFill>
                <a:srgbClr val="000099"/>
              </a:solidFill>
              <a:latin typeface="Bookman Old Style" pitchFamily="18" charset="0"/>
              <a:cs typeface="Courier New" pitchFamily="49" charset="0"/>
            </a:endParaRPr>
          </a:p>
          <a:p>
            <a:pPr algn="ctr" defTabSz="762000" eaLnBrk="1" hangingPunct="1"/>
            <a:endParaRPr lang="ru-RU" altLang="ru-RU" b="1" dirty="0">
              <a:solidFill>
                <a:srgbClr val="000099"/>
              </a:solidFill>
              <a:latin typeface="Bookman Old Style" pitchFamily="18" charset="0"/>
              <a:cs typeface="Courier New" pitchFamily="49" charset="0"/>
            </a:endParaRPr>
          </a:p>
          <a:p>
            <a:pPr algn="ctr" defTabSz="762000" eaLnBrk="1" hangingPunct="1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комплексного нейропсихологического обследования группы больных с депрессией и группы контроля</a:t>
            </a:r>
          </a:p>
          <a:p>
            <a:pPr algn="ctr" defTabSz="762000" eaLnBrk="1" hangingPunct="1"/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62000" eaLnBrk="1" hangingPunct="1"/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659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7950" cy="838200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1066800"/>
            <a:ext cx="8851900" cy="56007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Полученные результаты следует учитывать при организации когнитивной стимуляции (тренинга) в комплексной клинико-психологической работе с пациентами позднего возраста, страдающими депрессивными расстройствами.</a:t>
            </a:r>
          </a:p>
          <a:p>
            <a:pPr marL="0" indent="0" algn="just" eaLnBrk="1" hangingPunct="1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эти программы должны включаться нейропсихологическая диагностика для выявления специфических особенностей их когнитивного функционирования, коррекционная работа в рамках когнитивного тренинга, а также различные варианты  психотерапевтической поддержки.</a:t>
            </a:r>
          </a:p>
          <a:p>
            <a:pPr marL="0" indent="0" eaLnBrk="1" hangingPunct="1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5A8B5-83CD-4FF8-97A6-4764869CB7E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4F3F10-3E3B-48CC-96BD-C80577E71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1" y="4109329"/>
            <a:ext cx="3352800" cy="25116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1628750"/>
            <a:ext cx="8888410" cy="1647850"/>
          </a:xfrm>
        </p:spPr>
        <p:txBody>
          <a:bodyPr/>
          <a:lstStyle/>
          <a:p>
            <a:pPr algn="ctr"/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3543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22085-FA86-467E-BA5D-1B1B1B49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33496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314A5F-17E4-4DF7-943A-C48C67BEF4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686800" cy="5943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 неуклонного увеличения в населении Земли численности лиц пожилого и старческого возраста возрастают проблемы соматического и психического здоровья человека на позднем этапе онтогенеза.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важных задач клиницистов и психологов, работающих с пациентами пожилого и старческого возраста, является комплексная клинико-психологическая помощь больным с депрессиями.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Депрессивные расстройства являются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распространенными психическими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в пожилом возрасте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[Руководство по гериатрической психиатрии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под ред. проф. С.И. Гавриловой. – Москва 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МЕДпреcс-информ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2020. – 424 с.]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795702-9297-4B55-B76E-16BAD72EF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1" y="3276601"/>
            <a:ext cx="228039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8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22085-FA86-467E-BA5D-1B1B1B49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33496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314A5F-17E4-4DF7-943A-C48C67BEF4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534400" cy="57912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пожилых больных депрессии часто сочетаются с нарушением когнитивных функций. 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адекватной антидепрессивной терапии эти расстройства обнаруживают тенденцию к прогрессированию и даже развитию деменции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Panza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Frisardi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Capurso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D’Introno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at al. Late-life depression, mild cognitive impairment, and dementia: possible continuum? // Am. J.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Geriatr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Psyhiatry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2010;18(2):98-116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 algn="just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Депрессивные больные с когнитивными расстройствами отличаются замедлением развития терапевтического ответа, значительным повышением риска лекарственных осложнений, тенденцией к затягиванию депрессивных фаз и ухудшению качества ремиссий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Bаldwin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R., Wild R. Management of depression in later life. Advances in Psychiatric Treatment. 2004;10:131-139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6062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E683D1D-6D4F-4BA5-A92B-079E7E8FC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684053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Трудности распознания поздних депрессий</a:t>
            </a:r>
          </a:p>
        </p:txBody>
      </p:sp>
      <p:grpSp>
        <p:nvGrpSpPr>
          <p:cNvPr id="40963" name="Group 3">
            <a:extLst>
              <a:ext uri="{FF2B5EF4-FFF2-40B4-BE49-F238E27FC236}">
                <a16:creationId xmlns:a16="http://schemas.microsoft.com/office/drawing/2014/main" id="{D3A4421B-89A7-42B6-9744-811BFF6A22C9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76200"/>
            <a:ext cx="457200" cy="457200"/>
            <a:chOff x="1344" y="594"/>
            <a:chExt cx="7740" cy="7380"/>
          </a:xfrm>
        </p:grpSpPr>
        <p:sp>
          <p:nvSpPr>
            <p:cNvPr id="40967" name="Oval 4">
              <a:extLst>
                <a:ext uri="{FF2B5EF4-FFF2-40B4-BE49-F238E27FC236}">
                  <a16:creationId xmlns:a16="http://schemas.microsoft.com/office/drawing/2014/main" id="{5067BD1D-0CF8-4357-9031-524D01D1A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594"/>
              <a:ext cx="7740" cy="738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968" name="Oval 5">
              <a:extLst>
                <a:ext uri="{FF2B5EF4-FFF2-40B4-BE49-F238E27FC236}">
                  <a16:creationId xmlns:a16="http://schemas.microsoft.com/office/drawing/2014/main" id="{2AB4D76F-5D23-47F3-B1A2-85F82B36E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1627"/>
              <a:ext cx="4646" cy="455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969" name="Oval 6">
              <a:extLst>
                <a:ext uri="{FF2B5EF4-FFF2-40B4-BE49-F238E27FC236}">
                  <a16:creationId xmlns:a16="http://schemas.microsoft.com/office/drawing/2014/main" id="{459B52AC-DDA5-42D6-BBF9-E73D6D64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2680"/>
              <a:ext cx="3613" cy="3304"/>
            </a:xfrm>
            <a:prstGeom prst="ellipse">
              <a:avLst/>
            </a:prstGeom>
            <a:solidFill>
              <a:srgbClr val="00008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970" name="Rectangle 7">
              <a:extLst>
                <a:ext uri="{FF2B5EF4-FFF2-40B4-BE49-F238E27FC236}">
                  <a16:creationId xmlns:a16="http://schemas.microsoft.com/office/drawing/2014/main" id="{DAC456BA-F28D-436C-A004-368DBF128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1491"/>
              <a:ext cx="4678" cy="1609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971" name="Line 8">
              <a:extLst>
                <a:ext uri="{FF2B5EF4-FFF2-40B4-BE49-F238E27FC236}">
                  <a16:creationId xmlns:a16="http://schemas.microsoft.com/office/drawing/2014/main" id="{12CC3195-2E7F-4738-A68F-5AF00F0EC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1" y="6883"/>
              <a:ext cx="126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972" name="AutoShape 9">
              <a:extLst>
                <a:ext uri="{FF2B5EF4-FFF2-40B4-BE49-F238E27FC236}">
                  <a16:creationId xmlns:a16="http://schemas.microsoft.com/office/drawing/2014/main" id="{8956F55F-4568-4053-A905-C1421ACF7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" y="1914"/>
              <a:ext cx="948" cy="49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964" name="Rectangle 10">
            <a:extLst>
              <a:ext uri="{FF2B5EF4-FFF2-40B4-BE49-F238E27FC236}">
                <a16:creationId xmlns:a16="http://schemas.microsoft.com/office/drawing/2014/main" id="{883F4A41-52D8-4076-88FA-58E48BBDA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9144000" cy="152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66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5" name="Rectangle 11">
            <a:extLst>
              <a:ext uri="{FF2B5EF4-FFF2-40B4-BE49-F238E27FC236}">
                <a16:creationId xmlns:a16="http://schemas.microsoft.com/office/drawing/2014/main" id="{E0233A79-3145-4838-8578-410C57B67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0"/>
            <a:ext cx="9144000" cy="76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FF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6" name="Text Box 12">
            <a:extLst>
              <a:ext uri="{FF2B5EF4-FFF2-40B4-BE49-F238E27FC236}">
                <a16:creationId xmlns:a16="http://schemas.microsoft.com/office/drawing/2014/main" id="{30811EFF-9550-4248-AA43-2F0679C1A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643063"/>
            <a:ext cx="842486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Депрессии расцениваются как проявление нормальной психологии, обусловленное старением;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ru-RU" altLang="ru-RU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Жалобы больных сосредоточены на соматических симптомах;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ru-RU" altLang="ru-RU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Клиническая картина депрессии характеризуется выраженными возрастными атипиями.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78C3E413-9BF9-49B9-85C7-02F39F79DC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991600" cy="1143000"/>
          </a:xfrm>
        </p:spPr>
        <p:txBody>
          <a:bodyPr/>
          <a:lstStyle/>
          <a:p>
            <a:pPr eaLnBrk="1" hangingPunct="1"/>
            <a:r>
              <a:rPr lang="ru-RU" altLang="ru-RU" sz="35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типология депрессий</a:t>
            </a:r>
            <a:br>
              <a:rPr lang="ru-RU" altLang="ru-RU" sz="35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5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позднем возрасте</a:t>
            </a:r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A0FA846A-2042-4C5B-8B72-9073F2DFD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1643063"/>
            <a:ext cx="7929563" cy="4929187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Тревожные и тревожно-ажитированные депрессии</a:t>
            </a:r>
          </a:p>
          <a:p>
            <a:pPr eaLnBrk="1" hangingPunct="1"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Ипохондрические депрессии</a:t>
            </a:r>
          </a:p>
          <a:p>
            <a:pPr eaLnBrk="1" hangingPunct="1"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Вегетативные (соматизированные) депрессии</a:t>
            </a:r>
          </a:p>
          <a:p>
            <a:pPr eaLnBrk="1" hangingPunct="1"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Адинамические (анэргические) депрессии</a:t>
            </a:r>
          </a:p>
          <a:p>
            <a:pPr eaLnBrk="1" hangingPunct="1"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Бредовые меланхолические депрессии</a:t>
            </a:r>
          </a:p>
        </p:txBody>
      </p:sp>
      <p:grpSp>
        <p:nvGrpSpPr>
          <p:cNvPr id="45060" name="Group 6">
            <a:extLst>
              <a:ext uri="{FF2B5EF4-FFF2-40B4-BE49-F238E27FC236}">
                <a16:creationId xmlns:a16="http://schemas.microsoft.com/office/drawing/2014/main" id="{5C16D285-6B71-4A3A-B72F-A67CC4773AB7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76200"/>
            <a:ext cx="457200" cy="457200"/>
            <a:chOff x="1344" y="594"/>
            <a:chExt cx="7740" cy="7380"/>
          </a:xfrm>
        </p:grpSpPr>
        <p:sp>
          <p:nvSpPr>
            <p:cNvPr id="45063" name="Oval 7">
              <a:extLst>
                <a:ext uri="{FF2B5EF4-FFF2-40B4-BE49-F238E27FC236}">
                  <a16:creationId xmlns:a16="http://schemas.microsoft.com/office/drawing/2014/main" id="{DED56AC0-06DA-4F60-847D-8B98716F6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594"/>
              <a:ext cx="7740" cy="738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064" name="Oval 8">
              <a:extLst>
                <a:ext uri="{FF2B5EF4-FFF2-40B4-BE49-F238E27FC236}">
                  <a16:creationId xmlns:a16="http://schemas.microsoft.com/office/drawing/2014/main" id="{4C581A34-26F0-4566-9CEB-01594A54E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1627"/>
              <a:ext cx="4646" cy="455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065" name="Oval 9">
              <a:extLst>
                <a:ext uri="{FF2B5EF4-FFF2-40B4-BE49-F238E27FC236}">
                  <a16:creationId xmlns:a16="http://schemas.microsoft.com/office/drawing/2014/main" id="{BFC4C8BC-D14B-49EF-9EBC-81E5BB22F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2680"/>
              <a:ext cx="3613" cy="3304"/>
            </a:xfrm>
            <a:prstGeom prst="ellipse">
              <a:avLst/>
            </a:prstGeom>
            <a:solidFill>
              <a:srgbClr val="00008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066" name="Rectangle 10">
              <a:extLst>
                <a:ext uri="{FF2B5EF4-FFF2-40B4-BE49-F238E27FC236}">
                  <a16:creationId xmlns:a16="http://schemas.microsoft.com/office/drawing/2014/main" id="{48D8C41D-EBFA-4055-B2B1-EE466E827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1491"/>
              <a:ext cx="4678" cy="1609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067" name="Line 11">
              <a:extLst>
                <a:ext uri="{FF2B5EF4-FFF2-40B4-BE49-F238E27FC236}">
                  <a16:creationId xmlns:a16="http://schemas.microsoft.com/office/drawing/2014/main" id="{9020C1CE-676F-49C1-B61D-A12260BE5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1" y="6883"/>
              <a:ext cx="126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068" name="AutoShape 12">
              <a:extLst>
                <a:ext uri="{FF2B5EF4-FFF2-40B4-BE49-F238E27FC236}">
                  <a16:creationId xmlns:a16="http://schemas.microsoft.com/office/drawing/2014/main" id="{FEFAF432-2A49-4931-843F-A92AEE929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" y="1914"/>
              <a:ext cx="948" cy="49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5061" name="Rectangle 13">
            <a:extLst>
              <a:ext uri="{FF2B5EF4-FFF2-40B4-BE49-F238E27FC236}">
                <a16:creationId xmlns:a16="http://schemas.microsoft.com/office/drawing/2014/main" id="{44EF88FE-1235-4443-BB0B-7ED372C74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9144000" cy="152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66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2" name="Rectangle 14">
            <a:extLst>
              <a:ext uri="{FF2B5EF4-FFF2-40B4-BE49-F238E27FC236}">
                <a16:creationId xmlns:a16="http://schemas.microsoft.com/office/drawing/2014/main" id="{92F7F5F0-114B-4609-9C19-304EF9B79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0"/>
            <a:ext cx="9144000" cy="76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FF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C8A1205-1CEC-403A-8953-532BA55FE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99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Частота субъективных жалоб и объективных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когнитивных расстройств при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депрессиях позднего возраста</a:t>
            </a:r>
          </a:p>
        </p:txBody>
      </p:sp>
      <p:graphicFrame>
        <p:nvGraphicFramePr>
          <p:cNvPr id="47107" name="Object 3">
            <a:extLst>
              <a:ext uri="{FF2B5EF4-FFF2-40B4-BE49-F238E27FC236}">
                <a16:creationId xmlns:a16="http://schemas.microsoft.com/office/drawing/2014/main" id="{470D27EC-42EB-4AC1-B063-49855EF51D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5813" y="2643188"/>
          <a:ext cx="6781800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791533" imgH="3304318" progId="Excel.Chart.8">
                  <p:embed/>
                </p:oleObj>
              </mc:Choice>
              <mc:Fallback>
                <p:oleObj name="Chart" r:id="rId2" imgW="6791533" imgH="3304318" progId="Excel.Chart.8">
                  <p:embed/>
                  <p:pic>
                    <p:nvPicPr>
                      <p:cNvPr id="47107" name="Object 3">
                        <a:extLst>
                          <a:ext uri="{FF2B5EF4-FFF2-40B4-BE49-F238E27FC236}">
                            <a16:creationId xmlns:a16="http://schemas.microsoft.com/office/drawing/2014/main" id="{470D27EC-42EB-4AC1-B063-49855EF51D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643188"/>
                        <a:ext cx="6781800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 Box 4">
            <a:extLst>
              <a:ext uri="{FF2B5EF4-FFF2-40B4-BE49-F238E27FC236}">
                <a16:creationId xmlns:a16="http://schemas.microsoft.com/office/drawing/2014/main" id="{331DCBFA-46A5-4889-A331-68F9DDBB5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1857375"/>
            <a:ext cx="32861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Субъективные жалобы в сочетании с объективными когнитивными нарушениями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F1334255-225F-4094-A79D-F18E8E853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318125"/>
            <a:ext cx="403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Отсутствие и субъективных жалоб и объективных когнитивных расстройств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166661B3-F5FF-4CE5-8943-D87DF82A1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071688"/>
            <a:ext cx="2668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Субъективные жалобы на снижение памяти</a:t>
            </a:r>
          </a:p>
        </p:txBody>
      </p:sp>
      <p:grpSp>
        <p:nvGrpSpPr>
          <p:cNvPr id="47111" name="Group 7">
            <a:extLst>
              <a:ext uri="{FF2B5EF4-FFF2-40B4-BE49-F238E27FC236}">
                <a16:creationId xmlns:a16="http://schemas.microsoft.com/office/drawing/2014/main" id="{57AD7394-C3EE-453F-A2FD-761240DED0E0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76200"/>
            <a:ext cx="457200" cy="457200"/>
            <a:chOff x="1344" y="594"/>
            <a:chExt cx="7740" cy="7380"/>
          </a:xfrm>
        </p:grpSpPr>
        <p:sp>
          <p:nvSpPr>
            <p:cNvPr id="47114" name="Oval 8">
              <a:extLst>
                <a:ext uri="{FF2B5EF4-FFF2-40B4-BE49-F238E27FC236}">
                  <a16:creationId xmlns:a16="http://schemas.microsoft.com/office/drawing/2014/main" id="{0DBF41DF-B9EC-42B8-B751-4436ACA64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594"/>
              <a:ext cx="7740" cy="738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115" name="Oval 9">
              <a:extLst>
                <a:ext uri="{FF2B5EF4-FFF2-40B4-BE49-F238E27FC236}">
                  <a16:creationId xmlns:a16="http://schemas.microsoft.com/office/drawing/2014/main" id="{E1A36E1A-8B67-41E6-813E-4A0D1BE1E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1627"/>
              <a:ext cx="4646" cy="455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116" name="Oval 10">
              <a:extLst>
                <a:ext uri="{FF2B5EF4-FFF2-40B4-BE49-F238E27FC236}">
                  <a16:creationId xmlns:a16="http://schemas.microsoft.com/office/drawing/2014/main" id="{23526D6D-D5BE-43D6-A62B-9BB0F5ABC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2680"/>
              <a:ext cx="3613" cy="3304"/>
            </a:xfrm>
            <a:prstGeom prst="ellipse">
              <a:avLst/>
            </a:prstGeom>
            <a:solidFill>
              <a:srgbClr val="00008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117" name="Rectangle 11">
              <a:extLst>
                <a:ext uri="{FF2B5EF4-FFF2-40B4-BE49-F238E27FC236}">
                  <a16:creationId xmlns:a16="http://schemas.microsoft.com/office/drawing/2014/main" id="{22AB8BB0-89C4-4CE1-9C19-3D5219B54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1491"/>
              <a:ext cx="4678" cy="1609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118" name="Line 12">
              <a:extLst>
                <a:ext uri="{FF2B5EF4-FFF2-40B4-BE49-F238E27FC236}">
                  <a16:creationId xmlns:a16="http://schemas.microsoft.com/office/drawing/2014/main" id="{2F662EB4-D4DE-48E0-9605-DCE0EE5C3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1" y="6883"/>
              <a:ext cx="126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119" name="AutoShape 13">
              <a:extLst>
                <a:ext uri="{FF2B5EF4-FFF2-40B4-BE49-F238E27FC236}">
                  <a16:creationId xmlns:a16="http://schemas.microsoft.com/office/drawing/2014/main" id="{FB69D567-3AF5-49BA-8665-C159D5BD1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" y="1914"/>
              <a:ext cx="948" cy="49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7112" name="Rectangle 14">
            <a:extLst>
              <a:ext uri="{FF2B5EF4-FFF2-40B4-BE49-F238E27FC236}">
                <a16:creationId xmlns:a16="http://schemas.microsoft.com/office/drawing/2014/main" id="{7887A334-A23B-4902-9526-31455D5F5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9144000" cy="152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66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13" name="Rectangle 15">
            <a:extLst>
              <a:ext uri="{FF2B5EF4-FFF2-40B4-BE49-F238E27FC236}">
                <a16:creationId xmlns:a16="http://schemas.microsoft.com/office/drawing/2014/main" id="{5F0FDCFD-D1F8-4D74-BE5D-1BF49E1D7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76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FF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58BA2-C1D9-40AF-A9C9-0356643E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609600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0BEFF3-0008-4445-A140-C6A69224B7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51703"/>
            <a:ext cx="8915400" cy="589756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– нейропсихологическая оценка вербальной и зрительной памяти у больных пожилого возраста с депрессией в сравнении с группой контроля.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является частью мультидисциплинарного изучения особенностей когнитивной сферы у больных позднего возраста с депрессивными расстройствами, которое проводится в отделе гериатрической психиатрии ФГБНУ НЦПЗ.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4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58BA2-C1D9-40AF-A9C9-0356643E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762000"/>
          </a:xfrm>
        </p:spPr>
        <p:txBody>
          <a:bodyPr/>
          <a:lstStyle/>
          <a:p>
            <a:pPr algn="ctr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0BEFF3-0008-4445-A140-C6A69224B7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763000" cy="5377665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Обследована группа пациентов геронтопсихиатрического стационара клиники ФГБНУ НЦПЗ (37 человек) согласно следующим критериям: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60 лет и старше (средний возраст – 76,3 г),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20 мужчин (54%) и 17 женщин (46%),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депрессивного эпизода легкой и средней степени тяжести в  рамках однократного депрессивного эпизода,  депрессивной фазы при рекуррентном депрессивном расстройстве или биполярном аффективном расстройстве по классификации МКБ-10 при отсутствии в анамнезе иных психических расстройств.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контроля – жители г. Москвы без нервно-психических заболеваний, 40 человек в возрасте от 60 до 77 лет, средний возраст – 72,4 г.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27 женщин (67,5%) и 13 мужчин (32,5%). 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обеих групп были правшами.</a:t>
            </a:r>
          </a:p>
        </p:txBody>
      </p:sp>
    </p:spTree>
    <p:extLst>
      <p:ext uri="{BB962C8B-B14F-4D97-AF65-F5344CB8AC3E}">
        <p14:creationId xmlns:p14="http://schemas.microsoft.com/office/powerpoint/2010/main" val="325262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22085-FA86-467E-BA5D-1B1B1B49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990600"/>
          </a:xfrm>
        </p:spPr>
        <p:txBody>
          <a:bodyPr/>
          <a:lstStyle/>
          <a:p>
            <a:pPr algn="ctr"/>
            <a:b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314A5F-17E4-4DF7-943A-C48C67BEF4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3132" y="914400"/>
            <a:ext cx="8974667" cy="57912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Клинико-психопатологический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(клиническая карта обследуемого - формализованный инструмент клинической и психопатологической оценки состояния пациента) 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нейропсихологическое исследование  (А.Р.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«экспресс-методика исследования когнитивных функций»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позднем возрасте (Корсакова Н.К., Балашова Е.Ю., Рощина И.Ф., 2009)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ED244-9CC4-43F5-8FF8-258297DBE1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927493"/>
            <a:ext cx="1697989" cy="2368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31D726-F989-424F-B17D-E604C6159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279" y="1752600"/>
            <a:ext cx="190001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89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6754</TotalTime>
  <Words>950</Words>
  <Application>Microsoft Office PowerPoint</Application>
  <PresentationFormat>Экран (4:3)</PresentationFormat>
  <Paragraphs>134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Bookman Old Style</vt:lpstr>
      <vt:lpstr>Calibri</vt:lpstr>
      <vt:lpstr>Cambria</vt:lpstr>
      <vt:lpstr>Courier New</vt:lpstr>
      <vt:lpstr>Franklin Gothic Book</vt:lpstr>
      <vt:lpstr>Perpetua</vt:lpstr>
      <vt:lpstr>Times New Roman</vt:lpstr>
      <vt:lpstr>Wingdings</vt:lpstr>
      <vt:lpstr>Wingdings 2</vt:lpstr>
      <vt:lpstr>Справедливость</vt:lpstr>
      <vt:lpstr>Default Design</vt:lpstr>
      <vt:lpstr>Диаграмма Microsoft Excel</vt:lpstr>
      <vt:lpstr>Презентация PowerPoint</vt:lpstr>
      <vt:lpstr>Введение</vt:lpstr>
      <vt:lpstr>Введение</vt:lpstr>
      <vt:lpstr>Трудности распознания поздних депрессий</vt:lpstr>
      <vt:lpstr>Клиническая типология депрессий в позднем возрасте</vt:lpstr>
      <vt:lpstr>Презентация PowerPoint</vt:lpstr>
      <vt:lpstr>Цель исследования</vt:lpstr>
      <vt:lpstr> Материал исследования</vt:lpstr>
      <vt:lpstr> Методы исследования  </vt:lpstr>
      <vt:lpstr> Методы исследования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взгляд на проблему нормального и аномального психического развития человека в клинической психологии</dc:title>
  <dc:creator>1</dc:creator>
  <cp:lastModifiedBy>Ирина</cp:lastModifiedBy>
  <cp:revision>672</cp:revision>
  <dcterms:modified xsi:type="dcterms:W3CDTF">2020-12-12T06:07:09Z</dcterms:modified>
</cp:coreProperties>
</file>