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892" r:id="rId2"/>
  </p:sldMasterIdLst>
  <p:notesMasterIdLst>
    <p:notesMasterId r:id="rId37"/>
  </p:notesMasterIdLst>
  <p:handoutMasterIdLst>
    <p:handoutMasterId r:id="rId38"/>
  </p:handoutMasterIdLst>
  <p:sldIdLst>
    <p:sldId id="381" r:id="rId3"/>
    <p:sldId id="445" r:id="rId4"/>
    <p:sldId id="431" r:id="rId5"/>
    <p:sldId id="435" r:id="rId6"/>
    <p:sldId id="389" r:id="rId7"/>
    <p:sldId id="413" r:id="rId8"/>
    <p:sldId id="464" r:id="rId9"/>
    <p:sldId id="467" r:id="rId10"/>
    <p:sldId id="434" r:id="rId11"/>
    <p:sldId id="415" r:id="rId12"/>
    <p:sldId id="468" r:id="rId13"/>
    <p:sldId id="465" r:id="rId14"/>
    <p:sldId id="425" r:id="rId15"/>
    <p:sldId id="439" r:id="rId16"/>
    <p:sldId id="444" r:id="rId17"/>
    <p:sldId id="419" r:id="rId18"/>
    <p:sldId id="424" r:id="rId19"/>
    <p:sldId id="427" r:id="rId20"/>
    <p:sldId id="440" r:id="rId21"/>
    <p:sldId id="420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66" r:id="rId36"/>
  </p:sldIdLst>
  <p:sldSz cx="9144000" cy="5143500" type="screen16x9"/>
  <p:notesSz cx="6797675" cy="99266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847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1938">
          <p15:clr>
            <a:srgbClr val="A4A3A4"/>
          </p15:clr>
        </p15:guide>
        <p15:guide id="5" orient="horz" pos="1302">
          <p15:clr>
            <a:srgbClr val="A4A3A4"/>
          </p15:clr>
        </p15:guide>
        <p15:guide id="6" orient="horz" pos="1756">
          <p15:clr>
            <a:srgbClr val="A4A3A4"/>
          </p15:clr>
        </p15:guide>
        <p15:guide id="7" orient="horz" pos="48">
          <p15:clr>
            <a:srgbClr val="A4A3A4"/>
          </p15:clr>
        </p15:guide>
        <p15:guide id="8" orient="horz" pos="3026">
          <p15:clr>
            <a:srgbClr val="A4A3A4"/>
          </p15:clr>
        </p15:guide>
        <p15:guide id="9" pos="1892">
          <p15:clr>
            <a:srgbClr val="A4A3A4"/>
          </p15:clr>
        </p15:guide>
        <p15:guide id="10" pos="5544">
          <p15:clr>
            <a:srgbClr val="A4A3A4"/>
          </p15:clr>
        </p15:guide>
        <p15:guide id="11" pos="1156">
          <p15:clr>
            <a:srgbClr val="A4A3A4"/>
          </p15:clr>
        </p15:guide>
        <p15:guide id="12" pos="4332">
          <p15:clr>
            <a:srgbClr val="A4A3A4"/>
          </p15:clr>
        </p15:guide>
        <p15:guide id="13" pos="2472">
          <p15:clr>
            <a:srgbClr val="A4A3A4"/>
          </p15:clr>
        </p15:guide>
        <p15:guide id="14" pos="4014">
          <p15:clr>
            <a:srgbClr val="A4A3A4"/>
          </p15:clr>
        </p15:guide>
        <p15:guide id="15" pos="158">
          <p15:clr>
            <a:srgbClr val="A4A3A4"/>
          </p15:clr>
        </p15:guide>
        <p15:guide id="16" pos="5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  <a:srgbClr val="9B86B6"/>
    <a:srgbClr val="CCECFF"/>
    <a:srgbClr val="66FF33"/>
    <a:srgbClr val="FFFF99"/>
    <a:srgbClr val="00A6EB"/>
    <a:srgbClr val="00688B"/>
    <a:srgbClr val="3F8DE2"/>
    <a:srgbClr val="009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52" autoAdjust="0"/>
    <p:restoredTop sz="83721" autoAdjust="0"/>
  </p:normalViewPr>
  <p:slideViewPr>
    <p:cSldViewPr snapToObjects="1">
      <p:cViewPr varScale="1">
        <p:scale>
          <a:sx n="129" d="100"/>
          <a:sy n="129" d="100"/>
        </p:scale>
        <p:origin x="726" y="108"/>
      </p:cViewPr>
      <p:guideLst>
        <p:guide orient="horz" pos="1620"/>
        <p:guide orient="horz" pos="1847"/>
        <p:guide orient="horz" pos="1121"/>
        <p:guide orient="horz" pos="1938"/>
        <p:guide orient="horz" pos="1302"/>
        <p:guide orient="horz" pos="1756"/>
        <p:guide orient="horz" pos="48"/>
        <p:guide orient="horz" pos="3026"/>
        <p:guide pos="1892"/>
        <p:guide pos="5544"/>
        <p:guide pos="1156"/>
        <p:guide pos="4332"/>
        <p:guide pos="2472"/>
        <p:guide pos="4014"/>
        <p:guide pos="158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3702" y="-102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39C8C-8645-3E4F-A2D5-45E74DB966CC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C26F204-5B8E-5949-8D4B-B2BFDA0920CA}">
      <dgm:prSet phldrT="[Текст]"/>
      <dgm:spPr>
        <a:solidFill>
          <a:srgbClr val="CBD7DE"/>
        </a:solidFill>
        <a:ln>
          <a:solidFill>
            <a:srgbClr val="CBD7DE"/>
          </a:solidFill>
        </a:ln>
      </dgm:spPr>
      <dgm:t>
        <a:bodyPr anchor="ctr"/>
        <a:lstStyle/>
        <a:p>
          <a:r>
            <a:rPr lang="ru-RU" dirty="0">
              <a:solidFill>
                <a:srgbClr val="336699"/>
              </a:solidFill>
            </a:rPr>
            <a:t>Подсказка</a:t>
          </a:r>
        </a:p>
      </dgm:t>
    </dgm:pt>
    <dgm:pt modelId="{0A8E005F-493C-B04E-8DE7-AFD7CFC367A8}" type="parTrans" cxnId="{828C69A8-59E3-644A-A252-87CA10F44C91}">
      <dgm:prSet/>
      <dgm:spPr/>
      <dgm:t>
        <a:bodyPr/>
        <a:lstStyle/>
        <a:p>
          <a:endParaRPr lang="ru-RU"/>
        </a:p>
      </dgm:t>
    </dgm:pt>
    <dgm:pt modelId="{69FF0EDC-502F-EF4E-92B5-4565A344B71B}" type="sibTrans" cxnId="{828C69A8-59E3-644A-A252-87CA10F44C91}">
      <dgm:prSet/>
      <dgm:spPr/>
      <dgm:t>
        <a:bodyPr/>
        <a:lstStyle/>
        <a:p>
          <a:endParaRPr lang="ru-RU"/>
        </a:p>
      </dgm:t>
    </dgm:pt>
    <dgm:pt modelId="{98D53DA5-DD58-3B43-8F52-5DE79CA99D32}">
      <dgm:prSet phldrT="[Текст]"/>
      <dgm:spPr>
        <a:solidFill>
          <a:srgbClr val="CBD7DE"/>
        </a:solidFill>
        <a:ln>
          <a:solidFill>
            <a:srgbClr val="CBD7DE"/>
          </a:solidFill>
        </a:ln>
      </dgm:spPr>
      <dgm:t>
        <a:bodyPr anchor="ctr"/>
        <a:lstStyle/>
        <a:p>
          <a:r>
            <a:rPr lang="ru-RU" dirty="0">
              <a:solidFill>
                <a:srgbClr val="005AA1"/>
              </a:solidFill>
            </a:rPr>
            <a:t>Шпаргалка</a:t>
          </a:r>
        </a:p>
      </dgm:t>
    </dgm:pt>
    <dgm:pt modelId="{50ECB221-9655-424F-8090-E3692C1CD9C9}" type="parTrans" cxnId="{3C2419B0-4736-9942-A1C1-19EA1BE18CC7}">
      <dgm:prSet/>
      <dgm:spPr/>
      <dgm:t>
        <a:bodyPr/>
        <a:lstStyle/>
        <a:p>
          <a:endParaRPr lang="ru-RU"/>
        </a:p>
      </dgm:t>
    </dgm:pt>
    <dgm:pt modelId="{7DA45CF8-BAFC-4948-9B03-63BB305DE632}" type="sibTrans" cxnId="{3C2419B0-4736-9942-A1C1-19EA1BE18CC7}">
      <dgm:prSet/>
      <dgm:spPr/>
      <dgm:t>
        <a:bodyPr/>
        <a:lstStyle/>
        <a:p>
          <a:endParaRPr lang="ru-RU"/>
        </a:p>
      </dgm:t>
    </dgm:pt>
    <dgm:pt modelId="{335433AD-EE43-5C44-97CE-F2DD4BA17D08}">
      <dgm:prSet phldrT="[Текст]"/>
      <dgm:spPr>
        <a:solidFill>
          <a:srgbClr val="CBD7DE"/>
        </a:solidFill>
        <a:ln>
          <a:solidFill>
            <a:srgbClr val="CBD7DE"/>
          </a:solidFill>
        </a:ln>
      </dgm:spPr>
      <dgm:t>
        <a:bodyPr anchor="ctr"/>
        <a:lstStyle/>
        <a:p>
          <a:r>
            <a:rPr lang="ru-RU" dirty="0">
              <a:solidFill>
                <a:srgbClr val="336699"/>
              </a:solidFill>
            </a:rPr>
            <a:t>Техника</a:t>
          </a:r>
        </a:p>
      </dgm:t>
    </dgm:pt>
    <dgm:pt modelId="{F3C6F876-63D5-D446-AC3A-001670FD51D1}" type="parTrans" cxnId="{CEF808A7-B1FD-1C49-9B19-336607D48B7A}">
      <dgm:prSet/>
      <dgm:spPr/>
      <dgm:t>
        <a:bodyPr/>
        <a:lstStyle/>
        <a:p>
          <a:endParaRPr lang="ru-RU"/>
        </a:p>
      </dgm:t>
    </dgm:pt>
    <dgm:pt modelId="{301DED3E-A06A-8C4B-80DD-F86F73486A93}" type="sibTrans" cxnId="{CEF808A7-B1FD-1C49-9B19-336607D48B7A}">
      <dgm:prSet/>
      <dgm:spPr/>
      <dgm:t>
        <a:bodyPr/>
        <a:lstStyle/>
        <a:p>
          <a:endParaRPr lang="ru-RU"/>
        </a:p>
      </dgm:t>
    </dgm:pt>
    <dgm:pt modelId="{CBA68D51-3E57-204B-9BDD-3D6013B8357C}" type="pres">
      <dgm:prSet presAssocID="{F3939C8C-8645-3E4F-A2D5-45E74DB966CC}" presName="Name0" presStyleCnt="0">
        <dgm:presLayoutVars>
          <dgm:dir/>
          <dgm:resizeHandles val="exact"/>
        </dgm:presLayoutVars>
      </dgm:prSet>
      <dgm:spPr/>
    </dgm:pt>
    <dgm:pt modelId="{CDB2446E-4133-1946-94C2-93B6E76B7AB7}" type="pres">
      <dgm:prSet presAssocID="{F3939C8C-8645-3E4F-A2D5-45E74DB966CC}" presName="bkgdShp" presStyleLbl="alignAccFollowNode1" presStyleIdx="0" presStyleCnt="1" custScaleY="141660" custLinFactNeighborY="-3626"/>
      <dgm:spPr>
        <a:solidFill>
          <a:srgbClr val="E7ECF0"/>
        </a:solidFill>
        <a:ln>
          <a:solidFill>
            <a:srgbClr val="E7ECF0">
              <a:alpha val="90000"/>
            </a:srgbClr>
          </a:solidFill>
        </a:ln>
      </dgm:spPr>
    </dgm:pt>
    <dgm:pt modelId="{BC7C926D-4B0D-A343-88CE-CB6ECF5FE9DF}" type="pres">
      <dgm:prSet presAssocID="{F3939C8C-8645-3E4F-A2D5-45E74DB966CC}" presName="linComp" presStyleCnt="0"/>
      <dgm:spPr/>
    </dgm:pt>
    <dgm:pt modelId="{31AA4844-4453-FE41-9666-16D8E6B7C340}" type="pres">
      <dgm:prSet presAssocID="{DC26F204-5B8E-5949-8D4B-B2BFDA0920CA}" presName="compNode" presStyleCnt="0"/>
      <dgm:spPr/>
    </dgm:pt>
    <dgm:pt modelId="{E8CC7120-78DB-D347-AF4F-29AB7EFF062E}" type="pres">
      <dgm:prSet presAssocID="{DC26F204-5B8E-5949-8D4B-B2BFDA0920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C3273-7997-D448-88B8-D1FE1AB0070B}" type="pres">
      <dgm:prSet presAssocID="{DC26F204-5B8E-5949-8D4B-B2BFDA0920CA}" presName="invisiNode" presStyleLbl="node1" presStyleIdx="0" presStyleCnt="3"/>
      <dgm:spPr/>
    </dgm:pt>
    <dgm:pt modelId="{0AED25DE-70DE-E94D-BE64-AD0DAF10FAB4}" type="pres">
      <dgm:prSet presAssocID="{DC26F204-5B8E-5949-8D4B-B2BFDA0920CA}" presName="imagNode" presStyleLbl="fgImgPlace1" presStyleIdx="0" presStyleCnt="3" custScaleY="1161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630765D-18FA-C849-9B5F-98DD88F46148}" type="pres">
      <dgm:prSet presAssocID="{69FF0EDC-502F-EF4E-92B5-4565A344B7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B94C34-338D-6E44-A26D-7FEEB6825A51}" type="pres">
      <dgm:prSet presAssocID="{98D53DA5-DD58-3B43-8F52-5DE79CA99D32}" presName="compNode" presStyleCnt="0"/>
      <dgm:spPr/>
    </dgm:pt>
    <dgm:pt modelId="{B2F51D99-8621-ED4F-9CE9-3DE7D1F4A190}" type="pres">
      <dgm:prSet presAssocID="{98D53DA5-DD58-3B43-8F52-5DE79CA99D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207B9-91E4-E347-B411-0CFA876AE357}" type="pres">
      <dgm:prSet presAssocID="{98D53DA5-DD58-3B43-8F52-5DE79CA99D32}" presName="invisiNode" presStyleLbl="node1" presStyleIdx="1" presStyleCnt="3"/>
      <dgm:spPr/>
    </dgm:pt>
    <dgm:pt modelId="{58C3B56B-4A78-2A4C-BE6F-22C513678E06}" type="pres">
      <dgm:prSet presAssocID="{98D53DA5-DD58-3B43-8F52-5DE79CA99D32}" presName="imagNode" presStyleLbl="fgImgPlace1" presStyleIdx="1" presStyleCnt="3" custScaleY="11613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4FBC570-169F-C047-9048-BDDCDD861B27}" type="pres">
      <dgm:prSet presAssocID="{7DA45CF8-BAFC-4948-9B03-63BB305DE6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D4D172-00F4-9E48-87E5-183AB0845BF1}" type="pres">
      <dgm:prSet presAssocID="{335433AD-EE43-5C44-97CE-F2DD4BA17D08}" presName="compNode" presStyleCnt="0"/>
      <dgm:spPr/>
    </dgm:pt>
    <dgm:pt modelId="{FE3A41A1-23C1-9E41-A279-0C1E71F2C554}" type="pres">
      <dgm:prSet presAssocID="{335433AD-EE43-5C44-97CE-F2DD4BA17D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42208-C7E0-774D-9F54-112F02EEF9A8}" type="pres">
      <dgm:prSet presAssocID="{335433AD-EE43-5C44-97CE-F2DD4BA17D08}" presName="invisiNode" presStyleLbl="node1" presStyleIdx="2" presStyleCnt="3"/>
      <dgm:spPr/>
    </dgm:pt>
    <dgm:pt modelId="{2FD72092-8D3A-EE48-9F6A-372505A32D71}" type="pres">
      <dgm:prSet presAssocID="{335433AD-EE43-5C44-97CE-F2DD4BA17D08}" presName="imagNode" presStyleLbl="fgImgPlace1" presStyleIdx="2" presStyleCnt="3" custScaleY="1161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C2419B0-4736-9942-A1C1-19EA1BE18CC7}" srcId="{F3939C8C-8645-3E4F-A2D5-45E74DB966CC}" destId="{98D53DA5-DD58-3B43-8F52-5DE79CA99D32}" srcOrd="1" destOrd="0" parTransId="{50ECB221-9655-424F-8090-E3692C1CD9C9}" sibTransId="{7DA45CF8-BAFC-4948-9B03-63BB305DE632}"/>
    <dgm:cxn modelId="{D2E4B2B8-3C50-4F59-A6C8-EDAAD3DACC74}" type="presOf" srcId="{F3939C8C-8645-3E4F-A2D5-45E74DB966CC}" destId="{CBA68D51-3E57-204B-9BDD-3D6013B8357C}" srcOrd="0" destOrd="0" presId="urn:microsoft.com/office/officeart/2005/8/layout/pList2"/>
    <dgm:cxn modelId="{5A655946-953F-427E-9985-2FC3DCCD25B8}" type="presOf" srcId="{335433AD-EE43-5C44-97CE-F2DD4BA17D08}" destId="{FE3A41A1-23C1-9E41-A279-0C1E71F2C554}" srcOrd="0" destOrd="0" presId="urn:microsoft.com/office/officeart/2005/8/layout/pList2"/>
    <dgm:cxn modelId="{CEF808A7-B1FD-1C49-9B19-336607D48B7A}" srcId="{F3939C8C-8645-3E4F-A2D5-45E74DB966CC}" destId="{335433AD-EE43-5C44-97CE-F2DD4BA17D08}" srcOrd="2" destOrd="0" parTransId="{F3C6F876-63D5-D446-AC3A-001670FD51D1}" sibTransId="{301DED3E-A06A-8C4B-80DD-F86F73486A93}"/>
    <dgm:cxn modelId="{247C1CCD-B2A0-4135-A90C-C3A622088B2A}" type="presOf" srcId="{DC26F204-5B8E-5949-8D4B-B2BFDA0920CA}" destId="{E8CC7120-78DB-D347-AF4F-29AB7EFF062E}" srcOrd="0" destOrd="0" presId="urn:microsoft.com/office/officeart/2005/8/layout/pList2"/>
    <dgm:cxn modelId="{25C28D82-9A4F-4994-AF30-4E51EA8E637F}" type="presOf" srcId="{69FF0EDC-502F-EF4E-92B5-4565A344B71B}" destId="{E630765D-18FA-C849-9B5F-98DD88F46148}" srcOrd="0" destOrd="0" presId="urn:microsoft.com/office/officeart/2005/8/layout/pList2"/>
    <dgm:cxn modelId="{3DBAA265-BF5E-4165-A3D2-F0856F7DF13A}" type="presOf" srcId="{7DA45CF8-BAFC-4948-9B03-63BB305DE632}" destId="{54FBC570-169F-C047-9048-BDDCDD861B27}" srcOrd="0" destOrd="0" presId="urn:microsoft.com/office/officeart/2005/8/layout/pList2"/>
    <dgm:cxn modelId="{21D5D024-9096-4242-8D35-1C830A8EC6D4}" type="presOf" srcId="{98D53DA5-DD58-3B43-8F52-5DE79CA99D32}" destId="{B2F51D99-8621-ED4F-9CE9-3DE7D1F4A190}" srcOrd="0" destOrd="0" presId="urn:microsoft.com/office/officeart/2005/8/layout/pList2"/>
    <dgm:cxn modelId="{828C69A8-59E3-644A-A252-87CA10F44C91}" srcId="{F3939C8C-8645-3E4F-A2D5-45E74DB966CC}" destId="{DC26F204-5B8E-5949-8D4B-B2BFDA0920CA}" srcOrd="0" destOrd="0" parTransId="{0A8E005F-493C-B04E-8DE7-AFD7CFC367A8}" sibTransId="{69FF0EDC-502F-EF4E-92B5-4565A344B71B}"/>
    <dgm:cxn modelId="{55E9CA3B-EED9-45D2-96A5-6A47A2FA6506}" type="presParOf" srcId="{CBA68D51-3E57-204B-9BDD-3D6013B8357C}" destId="{CDB2446E-4133-1946-94C2-93B6E76B7AB7}" srcOrd="0" destOrd="0" presId="urn:microsoft.com/office/officeart/2005/8/layout/pList2"/>
    <dgm:cxn modelId="{15B6BFA5-E6CD-4A47-834C-C62D1A392970}" type="presParOf" srcId="{CBA68D51-3E57-204B-9BDD-3D6013B8357C}" destId="{BC7C926D-4B0D-A343-88CE-CB6ECF5FE9DF}" srcOrd="1" destOrd="0" presId="urn:microsoft.com/office/officeart/2005/8/layout/pList2"/>
    <dgm:cxn modelId="{6E050708-7A21-4F26-9AD0-BAEA7731642A}" type="presParOf" srcId="{BC7C926D-4B0D-A343-88CE-CB6ECF5FE9DF}" destId="{31AA4844-4453-FE41-9666-16D8E6B7C340}" srcOrd="0" destOrd="0" presId="urn:microsoft.com/office/officeart/2005/8/layout/pList2"/>
    <dgm:cxn modelId="{462E4E6F-CA1D-4CB6-A04F-3366D6CB79B4}" type="presParOf" srcId="{31AA4844-4453-FE41-9666-16D8E6B7C340}" destId="{E8CC7120-78DB-D347-AF4F-29AB7EFF062E}" srcOrd="0" destOrd="0" presId="urn:microsoft.com/office/officeart/2005/8/layout/pList2"/>
    <dgm:cxn modelId="{18122FA4-C58B-4622-ABE9-639A3AB5A869}" type="presParOf" srcId="{31AA4844-4453-FE41-9666-16D8E6B7C340}" destId="{119C3273-7997-D448-88B8-D1FE1AB0070B}" srcOrd="1" destOrd="0" presId="urn:microsoft.com/office/officeart/2005/8/layout/pList2"/>
    <dgm:cxn modelId="{282BF204-7251-4B04-94B6-178B91CCC8BB}" type="presParOf" srcId="{31AA4844-4453-FE41-9666-16D8E6B7C340}" destId="{0AED25DE-70DE-E94D-BE64-AD0DAF10FAB4}" srcOrd="2" destOrd="0" presId="urn:microsoft.com/office/officeart/2005/8/layout/pList2"/>
    <dgm:cxn modelId="{1AB81AFA-CA49-40AC-9414-A8183CFDE831}" type="presParOf" srcId="{BC7C926D-4B0D-A343-88CE-CB6ECF5FE9DF}" destId="{E630765D-18FA-C849-9B5F-98DD88F46148}" srcOrd="1" destOrd="0" presId="urn:microsoft.com/office/officeart/2005/8/layout/pList2"/>
    <dgm:cxn modelId="{3DAB3013-7566-45C7-977A-08EF991CE526}" type="presParOf" srcId="{BC7C926D-4B0D-A343-88CE-CB6ECF5FE9DF}" destId="{FBB94C34-338D-6E44-A26D-7FEEB6825A51}" srcOrd="2" destOrd="0" presId="urn:microsoft.com/office/officeart/2005/8/layout/pList2"/>
    <dgm:cxn modelId="{B2774A9F-3986-4643-A82D-CC85E1DC469A}" type="presParOf" srcId="{FBB94C34-338D-6E44-A26D-7FEEB6825A51}" destId="{B2F51D99-8621-ED4F-9CE9-3DE7D1F4A190}" srcOrd="0" destOrd="0" presId="urn:microsoft.com/office/officeart/2005/8/layout/pList2"/>
    <dgm:cxn modelId="{7F3926EC-19ED-482D-A968-9E99A1377B69}" type="presParOf" srcId="{FBB94C34-338D-6E44-A26D-7FEEB6825A51}" destId="{A1A207B9-91E4-E347-B411-0CFA876AE357}" srcOrd="1" destOrd="0" presId="urn:microsoft.com/office/officeart/2005/8/layout/pList2"/>
    <dgm:cxn modelId="{FC2706C6-100B-4FE5-A97B-61A589C1B5ED}" type="presParOf" srcId="{FBB94C34-338D-6E44-A26D-7FEEB6825A51}" destId="{58C3B56B-4A78-2A4C-BE6F-22C513678E06}" srcOrd="2" destOrd="0" presId="urn:microsoft.com/office/officeart/2005/8/layout/pList2"/>
    <dgm:cxn modelId="{D4954FDF-2451-456D-9AB2-D9A2D9863EF4}" type="presParOf" srcId="{BC7C926D-4B0D-A343-88CE-CB6ECF5FE9DF}" destId="{54FBC570-169F-C047-9048-BDDCDD861B27}" srcOrd="3" destOrd="0" presId="urn:microsoft.com/office/officeart/2005/8/layout/pList2"/>
    <dgm:cxn modelId="{35DC51E2-1A6A-432F-9A73-AA44D7E981EF}" type="presParOf" srcId="{BC7C926D-4B0D-A343-88CE-CB6ECF5FE9DF}" destId="{ECD4D172-00F4-9E48-87E5-183AB0845BF1}" srcOrd="4" destOrd="0" presId="urn:microsoft.com/office/officeart/2005/8/layout/pList2"/>
    <dgm:cxn modelId="{4276971D-C0AD-4A70-9952-8947DB4BD240}" type="presParOf" srcId="{ECD4D172-00F4-9E48-87E5-183AB0845BF1}" destId="{FE3A41A1-23C1-9E41-A279-0C1E71F2C554}" srcOrd="0" destOrd="0" presId="urn:microsoft.com/office/officeart/2005/8/layout/pList2"/>
    <dgm:cxn modelId="{FBA3FD18-D9BF-4AEB-BCAF-B0A975BB19EA}" type="presParOf" srcId="{ECD4D172-00F4-9E48-87E5-183AB0845BF1}" destId="{70742208-C7E0-774D-9F54-112F02EEF9A8}" srcOrd="1" destOrd="0" presId="urn:microsoft.com/office/officeart/2005/8/layout/pList2"/>
    <dgm:cxn modelId="{3C340842-E7E8-4BBD-9A16-179F3D5AE431}" type="presParOf" srcId="{ECD4D172-00F4-9E48-87E5-183AB0845BF1}" destId="{2FD72092-8D3A-EE48-9F6A-372505A32D7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6" cy="49617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l" defTabSz="912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r" defTabSz="912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8E7C1E-7121-478F-8614-BFD4D5E65C53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879"/>
            <a:ext cx="2946346" cy="49617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l" defTabSz="912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r" defTabSz="912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40FE86-4C78-49BC-BAF2-9B188B069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6" cy="49617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l" defTabSz="912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r" defTabSz="912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2B7E6C-F6C9-49C3-94DF-D865462D32F0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5" rIns="91408" bIns="4570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2"/>
            <a:ext cx="5437822" cy="4467146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879"/>
            <a:ext cx="2946346" cy="49617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l" defTabSz="912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r" defTabSz="912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9AC438-BEEF-4368-B6C8-D8351039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9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183" fontAlgn="base">
              <a:spcBef>
                <a:spcPct val="0"/>
              </a:spcBef>
              <a:spcAft>
                <a:spcPct val="0"/>
              </a:spcAft>
            </a:pPr>
            <a:fld id="{9F8A7838-EA36-444A-9C05-40426C3C0F8D}" type="slidenum">
              <a:rPr lang="ru-RU"/>
              <a:pPr defTabSz="91118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1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1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0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9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7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3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4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AC438-BEEF-4368-B6C8-D8351039C5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AC438-BEEF-4368-B6C8-D8351039C5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183" fontAlgn="base">
              <a:spcBef>
                <a:spcPct val="0"/>
              </a:spcBef>
              <a:spcAft>
                <a:spcPct val="0"/>
              </a:spcAft>
            </a:pPr>
            <a:fld id="{9A4CA125-384C-4D77-B5B3-2A4611461FE9}" type="slidenum">
              <a:rPr lang="ru-RU"/>
              <a:pPr defTabSz="91118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0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AC438-BEEF-4368-B6C8-D8351039C5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8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AC438-BEEF-4368-B6C8-D8351039C5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2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1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&gt;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7513" y="1131889"/>
            <a:ext cx="5046662" cy="50469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250825" y="2859790"/>
            <a:ext cx="2736955" cy="685799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defRPr sz="1800" cap="none">
                <a:solidFill>
                  <a:schemeClr val="bg1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3"/>
          </p:nvPr>
        </p:nvSpPr>
        <p:spPr>
          <a:xfrm>
            <a:off x="250825" y="4730750"/>
            <a:ext cx="2133600" cy="274638"/>
          </a:xfrm>
          <a:prstGeom prst="rect">
            <a:avLst/>
          </a:prstGeom>
        </p:spPr>
        <p:txBody>
          <a:bodyPr lIns="91430" tIns="45715" rIns="91430" bIns="45715"/>
          <a:lstStyle>
            <a:lvl1pPr defTabSz="914298" fontAlgn="auto">
              <a:spcBef>
                <a:spcPts val="0"/>
              </a:spcBef>
              <a:spcAft>
                <a:spcPts val="0"/>
              </a:spcAft>
              <a:defRPr sz="1400" smtClean="0">
                <a:latin typeface="Cambria" pitchFamily="18" charset="0"/>
              </a:defRPr>
            </a:lvl1pPr>
          </a:lstStyle>
          <a:p>
            <a:pPr>
              <a:defRPr/>
            </a:pPr>
            <a:fld id="{CADB2EB9-BE6A-4C96-A1C6-55EDAD81E933}" type="datetime1">
              <a:rPr lang="ru-RU"/>
              <a:pPr>
                <a:defRPr/>
              </a:pPr>
              <a:t>12.09.2022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1687513" y="411163"/>
            <a:ext cx="5764212" cy="720725"/>
          </a:xfrm>
          <a:prstGeom prst="rect">
            <a:avLst/>
          </a:prstGeom>
        </p:spPr>
        <p:txBody>
          <a:bodyPr lIns="91430" tIns="45715" rIns="91430" bIns="45715"/>
          <a:lstStyle>
            <a:lvl1pPr defTabSz="914298" fontAlgn="auto">
              <a:spcBef>
                <a:spcPts val="0"/>
              </a:spcBef>
              <a:spcAft>
                <a:spcPts val="0"/>
              </a:spcAft>
              <a:defRPr sz="2800" b="1" dirty="0" smtClean="0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ru-RU"/>
              <a:t>ОБРАЗЕЦ КОЛОНТИТУЛА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553" y="123410"/>
            <a:ext cx="5780073" cy="576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550" y="1131888"/>
            <a:ext cx="684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100"/>
            </a:lvl6pPr>
            <a:lvl7pPr>
              <a:buClr>
                <a:srgbClr val="2857A5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862888" y="3573463"/>
            <a:ext cx="2133600" cy="273050"/>
          </a:xfrm>
          <a:prstGeom prst="rect">
            <a:avLst/>
          </a:prstGeom>
        </p:spPr>
        <p:txBody>
          <a:bodyPr/>
          <a:lstStyle>
            <a:lvl1pPr algn="l" defTabSz="914298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B41ABA4E-CD72-497B-97AA-7213B3980F60}" type="datetimeFigureOut">
              <a:rPr lang="en-US"/>
              <a:pPr>
                <a:defRPr/>
              </a:pPr>
              <a:t>9/12/2022</a:t>
            </a:fld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43938" y="280988"/>
            <a:ext cx="500062" cy="274637"/>
          </a:xfrm>
          <a:prstGeom prst="rect">
            <a:avLst/>
          </a:prstGeom>
        </p:spPr>
        <p:txBody>
          <a:bodyPr/>
          <a:lstStyle>
            <a:lvl1pPr defTabSz="914298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844DCEC6-3412-4F92-B574-4090413B7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&gt;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 txBox="1">
            <a:spLocks/>
          </p:cNvSpPr>
          <p:nvPr userDrawn="1"/>
        </p:nvSpPr>
        <p:spPr>
          <a:xfrm>
            <a:off x="250825" y="4189413"/>
            <a:ext cx="2881313" cy="91281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+7 (495) 952-09-05</a:t>
            </a:r>
            <a:endParaRPr lang="en-US" sz="1000" dirty="0" smtClean="0">
              <a:solidFill>
                <a:schemeClr val="bg1"/>
              </a:solidFill>
            </a:endParaRP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115419 г. Москва, 2-й Верхний Михайловский проезд, д. 9а</a:t>
            </a: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mcko.ru</a:t>
            </a: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www.facebook.com/mcko.ru</a:t>
            </a:r>
          </a:p>
        </p:txBody>
      </p:sp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65613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10075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716463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876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691600" y="1131888"/>
            <a:ext cx="6484026" cy="259202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med" advClick="0" advTm="10000">
    <p:pull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&gt;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7513" y="1131889"/>
            <a:ext cx="5046662" cy="50469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400" y="47307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29E4B24F-B790-4C43-BEE8-25B58BA86868}" type="datetime1">
              <a:rPr lang="ru-RU" smtClean="0">
                <a:solidFill>
                  <a:prstClr val="black"/>
                </a:solidFill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12.09.2022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87513" y="411164"/>
            <a:ext cx="5764212" cy="720725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>
              <a:defRPr sz="2800" b="1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ОБРАЗЕЦ КОЛОНТИТУЛА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50825" y="2859790"/>
            <a:ext cx="2736955" cy="685799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defRPr sz="1800" cap="none">
                <a:solidFill>
                  <a:schemeClr val="bg1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Фамилия Имя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9343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5553" y="123410"/>
            <a:ext cx="5780073" cy="576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331550" y="1131888"/>
            <a:ext cx="6844076" cy="359886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100"/>
            </a:lvl6pPr>
            <a:lvl7pPr>
              <a:buClr>
                <a:srgbClr val="2857A5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заголовка 2</a:t>
            </a:r>
            <a:endParaRPr lang="en-US" dirty="0" smtClean="0"/>
          </a:p>
          <a:p>
            <a:pPr lvl="2"/>
            <a:r>
              <a:rPr lang="ru-RU" dirty="0" smtClean="0"/>
              <a:t>Основной текст</a:t>
            </a:r>
          </a:p>
          <a:p>
            <a:pPr lvl="3"/>
            <a:r>
              <a:rPr lang="ru-RU" dirty="0" smtClean="0"/>
              <a:t>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en-US" dirty="0" smtClean="0"/>
          </a:p>
          <a:p>
            <a:pPr lvl="5"/>
            <a:r>
              <a:rPr lang="ru-RU" dirty="0" smtClean="0"/>
              <a:t>Мелкий текст</a:t>
            </a:r>
          </a:p>
          <a:p>
            <a:pPr lvl="6"/>
            <a:r>
              <a:rPr lang="ru-RU" dirty="0" smtClean="0"/>
              <a:t>Цитата или важное сообщение</a:t>
            </a:r>
          </a:p>
          <a:p>
            <a:pPr lvl="7"/>
            <a:r>
              <a:rPr lang="ru-RU" dirty="0" smtClean="0"/>
              <a:t>Мелкий подзаголовок (таблица или рисунок)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Выделения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862918" y="357306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B41ABA4E-CD72-497B-97AA-7213B3980F6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9/12/2022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D2E57653-3E58-4892-A7ED-712530ACC68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599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&gt;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691600" y="1131888"/>
            <a:ext cx="6484026" cy="2592022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100"/>
            </a:lvl6pPr>
            <a:lvl7pPr>
              <a:buClr>
                <a:srgbClr val="00A6EB"/>
              </a:buClr>
              <a:defRPr/>
            </a:lvl7pPr>
            <a:lvl8pPr>
              <a:defRPr sz="1050" spc="0">
                <a:latin typeface="Cambria" pitchFamily="18" charset="0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251400" y="4189842"/>
            <a:ext cx="2880400" cy="9116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white"/>
                </a:solidFill>
              </a:rPr>
              <a:t>+7 (495) 952-09-05</a:t>
            </a:r>
            <a:endParaRPr lang="en-US" sz="1000" dirty="0" smtClean="0">
              <a:solidFill>
                <a:prstClr val="white"/>
              </a:solidFill>
            </a:endParaRP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white"/>
                </a:solidFill>
              </a:rPr>
              <a:t>115419 г. Москва, 2-й Верхний Михайловский проезд, д. 9а</a:t>
            </a: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white"/>
                </a:solidFill>
              </a:rPr>
              <a:t>mcko.ru</a:t>
            </a:r>
          </a:p>
          <a:p>
            <a:pPr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white"/>
                </a:solidFill>
              </a:rPr>
              <a:t>www.facebook.com/mcko.ru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266000"/>
            <a:ext cx="136800" cy="13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410000"/>
            <a:ext cx="136800" cy="13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716000"/>
            <a:ext cx="136800" cy="13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4876070"/>
            <a:ext cx="13680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429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3455" y="4840002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6D9201A4-F0BD-4A3A-84F1-220D94051D62}" type="datetimeFigureOut">
              <a:rPr lang="ru-RU" smtClean="0">
                <a:solidFill>
                  <a:prstClr val="black"/>
                </a:solidFill>
                <a:latin typeface="Calibri"/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12.09.2022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3455" y="4569972"/>
            <a:ext cx="2133600" cy="273844"/>
          </a:xfrm>
        </p:spPr>
        <p:txBody>
          <a:bodyPr/>
          <a:lstStyle/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EFBBA8FC-3A6C-495D-94D6-E0AEF9F1D016}" type="slidenum">
              <a:rPr lang="ru-RU" smtClean="0">
                <a:solidFill>
                  <a:prstClr val="black"/>
                </a:solidFill>
                <a:latin typeface="Calibri"/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02586" y="3975906"/>
            <a:ext cx="2141413" cy="1167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8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" y="0"/>
            <a:ext cx="9143452" cy="51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</p:sldLayoutIdLst>
  <p:transition spd="med" advClick="0" advTm="10000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000" b="1" kern="1200" cap="all" spc="-100">
          <a:solidFill>
            <a:srgbClr val="00A6EB"/>
          </a:solidFill>
          <a:latin typeface="Cambria" pitchFamily="18" charset="0"/>
          <a:ea typeface="Latha" pitchFamily="2"/>
          <a:cs typeface="Latha" pitchFamily="34" charset="0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00A6EB"/>
          </a:solidFill>
          <a:latin typeface="Cambria" pitchFamily="18" charset="0"/>
          <a:ea typeface="Latha" pitchFamily="2"/>
          <a:cs typeface="Latha" pitchFamily="2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buFont typeface="Arial" charset="0"/>
        <a:defRPr kern="1200">
          <a:solidFill>
            <a:srgbClr val="404040"/>
          </a:solidFill>
          <a:latin typeface="Cambria" pitchFamily="18" charset="0"/>
          <a:ea typeface="+mn-ea"/>
          <a:cs typeface="+mn-cs"/>
        </a:defRPr>
      </a:lvl1pPr>
      <a:lvl2pPr algn="l" rtl="0" fontAlgn="base">
        <a:spcBef>
          <a:spcPts val="1200"/>
        </a:spcBef>
        <a:spcAft>
          <a:spcPts val="600"/>
        </a:spcAft>
        <a:buFont typeface="Arial" charset="0"/>
        <a:defRPr sz="1400" b="1" kern="1200" cap="all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algn="l" rtl="0" fontAlgn="base">
        <a:spcBef>
          <a:spcPct val="0"/>
        </a:spcBef>
        <a:spcAft>
          <a:spcPts val="300"/>
        </a:spcAft>
        <a:buFont typeface="Arial" charset="0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447675" indent="-271463" algn="l" rtl="0" fontAlgn="base">
        <a:spcBef>
          <a:spcPct val="0"/>
        </a:spcBef>
        <a:spcAft>
          <a:spcPts val="600"/>
        </a:spcAft>
        <a:buClr>
          <a:srgbClr val="00A6EB"/>
        </a:buClr>
        <a:buFont typeface="Wingdings 2" pitchFamily="18" charset="2"/>
        <a:buChar char="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447675" indent="-271463" algn="l" rtl="0" fontAlgn="base">
        <a:spcBef>
          <a:spcPts val="400"/>
        </a:spcBef>
        <a:spcAft>
          <a:spcPts val="400"/>
        </a:spcAft>
        <a:buClr>
          <a:srgbClr val="00A6EB"/>
        </a:buClr>
        <a:buSzPct val="110000"/>
        <a:buFont typeface="Calibri" pitchFamily="34" charset="0"/>
        <a:buAutoNum type="arabicPeriod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449263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400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177800" indent="-177800" algn="l" defTabSz="914400" rtl="0" eaLnBrk="1" latinLnBrk="0" hangingPunct="1">
        <a:spcBef>
          <a:spcPts val="1200"/>
        </a:spcBef>
        <a:spcAft>
          <a:spcPts val="1200"/>
        </a:spcAft>
        <a:buClr>
          <a:srgbClr val="00A6EB"/>
        </a:buClr>
        <a:buSzPct val="150000"/>
        <a:buFont typeface="Cambria" pitchFamily="18" charset="0"/>
        <a:buChar char="|"/>
        <a:defRPr sz="18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200" u="sng" kern="1200" cap="all" spc="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</p:sldLayoutIdLst>
  <p:transition spd="med" advClick="0" advTm="10000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-100" baseline="0">
          <a:solidFill>
            <a:srgbClr val="00A6EB"/>
          </a:solidFill>
          <a:latin typeface="Cambria" pitchFamily="18" charset="0"/>
          <a:ea typeface="+mj-ea"/>
          <a:cs typeface="Latha" pitchFamily="34" charset="0"/>
        </a:defRPr>
      </a:lvl1pPr>
    </p:titleStyle>
    <p:bodyStyle>
      <a:lvl1pPr marL="0" indent="0" algn="l" defTabSz="914400" rtl="0" eaLnBrk="1" latinLnBrk="0" hangingPunct="1">
        <a:spcBef>
          <a:spcPts val="2400"/>
        </a:spcBef>
        <a:buFont typeface="Arial" pitchFamily="34" charset="0"/>
        <a:buNone/>
        <a:defRPr sz="1800" kern="1200" cap="none" baseline="0">
          <a:solidFill>
            <a:schemeClr val="tx1">
              <a:lumMod val="75000"/>
              <a:lumOff val="25000"/>
            </a:schemeClr>
          </a:solidFill>
          <a:latin typeface="Cambria" pitchFamily="18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1400" b="1" kern="1200" cap="all" baseline="0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447675" indent="-271463" algn="l" defTabSz="914400" rtl="0" eaLnBrk="1" latinLnBrk="0" hangingPunct="1">
        <a:spcBef>
          <a:spcPts val="0"/>
        </a:spcBef>
        <a:spcAft>
          <a:spcPts val="600"/>
        </a:spcAft>
        <a:buClr>
          <a:srgbClr val="00A6EB"/>
        </a:buClr>
        <a:buFont typeface="Wingdings 2" pitchFamily="18" charset="2"/>
        <a:buChar char="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447675" indent="-271463" algn="l" defTabSz="914400" rtl="0" eaLnBrk="1" latinLnBrk="0" hangingPunct="1">
        <a:spcBef>
          <a:spcPts val="400"/>
        </a:spcBef>
        <a:spcAft>
          <a:spcPts val="400"/>
        </a:spcAft>
        <a:buClr>
          <a:srgbClr val="00A6EB"/>
        </a:buClr>
        <a:buSzPct val="110000"/>
        <a:buFont typeface="+mj-lt"/>
        <a:buAutoNum type="arabicPeriod"/>
        <a:tabLst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449263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400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177800" indent="-177800" algn="l" defTabSz="914400" rtl="0" eaLnBrk="1" latinLnBrk="0" hangingPunct="1">
        <a:spcBef>
          <a:spcPts val="1200"/>
        </a:spcBef>
        <a:spcAft>
          <a:spcPts val="1200"/>
        </a:spcAft>
        <a:buClr>
          <a:srgbClr val="00A6EB"/>
        </a:buClr>
        <a:buSzPct val="150000"/>
        <a:buFont typeface="Cambria" pitchFamily="18" charset="0"/>
        <a:buChar char="|"/>
        <a:defRPr sz="18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200" u="sng" kern="1200" cap="all" spc="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kmcko.mo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d2.mcko.ru/nab/?invite=fg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alert.educom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d2.mcko.ru/nab/?invite=fg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nab@mcko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hyperlink" Target="http://okmcko.mo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Нижний колонтитул 1"/>
          <p:cNvSpPr>
            <a:spLocks noGrp="1"/>
          </p:cNvSpPr>
          <p:nvPr>
            <p:ph type="ftr" sz="quarter" idx="14"/>
          </p:nvPr>
        </p:nvSpPr>
        <p:spPr bwMode="auto">
          <a:xfrm>
            <a:off x="1474788" y="555625"/>
            <a:ext cx="748982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/>
              <a:t>Обучение независимых наблюдателей 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80988"/>
            <a:ext cx="7240588" cy="419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cs typeface="Latha" pitchFamily="2"/>
              </a:rPr>
              <a:t>Заполнение данных для договора в электронном виде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EE874-E2DA-454B-8732-723B976867F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1098415" y="1021821"/>
            <a:ext cx="7850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Для формирования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договора наблюдатель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заполняет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данные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в личном кабинете на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сайте </a:t>
            </a:r>
            <a:r>
              <a:rPr lang="en-US" altLang="ru-RU" sz="1400" b="1" dirty="0">
                <a:latin typeface="Cambria" panose="02040503050406030204" pitchFamily="18" charset="0"/>
                <a:cs typeface="Arial" charset="0"/>
                <a:hlinkClick r:id="rId3"/>
              </a:rPr>
              <a:t>http</a:t>
            </a:r>
            <a:r>
              <a:rPr lang="ru-RU" altLang="ru-RU" sz="1400" b="1" dirty="0">
                <a:latin typeface="Cambria" panose="02040503050406030204" pitchFamily="18" charset="0"/>
                <a:cs typeface="Arial" charset="0"/>
                <a:hlinkClick r:id="rId3"/>
              </a:rPr>
              <a:t>:</a:t>
            </a:r>
            <a:r>
              <a:rPr lang="en-US" altLang="ru-RU" sz="1400" b="1" dirty="0">
                <a:latin typeface="Cambria" panose="02040503050406030204" pitchFamily="18" charset="0"/>
                <a:cs typeface="Arial" charset="0"/>
                <a:hlinkClick r:id="rId3"/>
              </a:rPr>
              <a:t>//</a:t>
            </a:r>
            <a:r>
              <a:rPr lang="en-US" altLang="ru-RU" sz="1400" b="1" dirty="0" err="1">
                <a:latin typeface="Cambria" panose="02040503050406030204" pitchFamily="18" charset="0"/>
                <a:cs typeface="Arial" charset="0"/>
                <a:hlinkClick r:id="rId3"/>
              </a:rPr>
              <a:t>okmcko</a:t>
            </a:r>
            <a:r>
              <a:rPr lang="ru-RU" altLang="ru-RU" sz="1400" b="1" dirty="0">
                <a:latin typeface="Cambria" panose="02040503050406030204" pitchFamily="18" charset="0"/>
                <a:cs typeface="Arial" charset="0"/>
                <a:hlinkClick r:id="rId3"/>
              </a:rPr>
              <a:t>.</a:t>
            </a:r>
            <a:r>
              <a:rPr lang="en-US" altLang="ru-RU" sz="1400" b="1" dirty="0" smtClean="0">
                <a:latin typeface="Cambria" panose="02040503050406030204" pitchFamily="18" charset="0"/>
                <a:cs typeface="Arial" charset="0"/>
                <a:hlinkClick r:id="rId3"/>
              </a:rPr>
              <a:t>mos.ru</a:t>
            </a:r>
            <a:r>
              <a:rPr lang="ru-RU" altLang="ru-RU" sz="1400" b="1" dirty="0" smtClean="0">
                <a:latin typeface="Cambria" panose="02040503050406030204" pitchFamily="18" charset="0"/>
                <a:cs typeface="Arial" charset="0"/>
              </a:rPr>
              <a:t> </a:t>
            </a:r>
          </a:p>
          <a:p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Логин и пароль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для входа в личный кабинет наблюдатель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получает при регистрации. </a:t>
            </a:r>
            <a:endParaRPr lang="ru-RU" altLang="ru-RU" sz="1400" dirty="0" smtClean="0">
              <a:latin typeface="Cambria" panose="02040503050406030204" pitchFamily="18" charset="0"/>
              <a:cs typeface="Arial" charset="0"/>
            </a:endParaRPr>
          </a:p>
          <a:p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При заполнении данных обращайте внимание в каком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формате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необходимо вводить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числовые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данные.</a:t>
            </a: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9" y="2399341"/>
            <a:ext cx="5114105" cy="2532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1497" y="1995670"/>
            <a:ext cx="3099093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>
              <a:latin typeface="Cambria" panose="02040503050406030204" pitchFamily="18" charset="0"/>
              <a:cs typeface="Arial" charset="0"/>
            </a:endParaRP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2857A5"/>
                </a:solidFill>
                <a:latin typeface="Cambria" panose="02040503050406030204" pitchFamily="18" charset="0"/>
                <a:cs typeface="Arial" charset="0"/>
              </a:rPr>
              <a:t>Для формирования договора</a:t>
            </a:r>
          </a:p>
          <a:p>
            <a:pPr algn="ctr" defTabSz="9142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2857A5"/>
                </a:solidFill>
                <a:latin typeface="Cambria" panose="02040503050406030204" pitchFamily="18" charset="0"/>
                <a:cs typeface="Arial" charset="0"/>
              </a:rPr>
              <a:t>Вам понадобятся документы:</a:t>
            </a:r>
            <a:endParaRPr lang="ru-RU" sz="1400" b="1" dirty="0">
              <a:solidFill>
                <a:srgbClr val="2857A5"/>
              </a:solidFill>
              <a:latin typeface="Cambria" panose="02040503050406030204" pitchFamily="18" charset="0"/>
              <a:cs typeface="Arial" charset="0"/>
            </a:endParaRPr>
          </a:p>
          <a:p>
            <a:pPr algn="just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паспорт гражданина РФ</a:t>
            </a:r>
          </a:p>
          <a:p>
            <a:pPr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          (страница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с фотографией и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                 страница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с пропиской);</a:t>
            </a: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страховое свидетельство </a:t>
            </a:r>
            <a:r>
              <a:rPr lang="ru-RU" altLang="ru-RU" sz="1400" dirty="0">
                <a:latin typeface="Cambria" panose="02040503050406030204" pitchFamily="18" charset="0"/>
                <a:cs typeface="Arial" charset="0"/>
              </a:rPr>
              <a:t>пенсионного </a:t>
            </a: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страхования (СНИЛС);</a:t>
            </a: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ИНН (дата постановки на учет/выдачи ИНН);</a:t>
            </a: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285750" indent="-28575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  <a:p>
            <a:pPr marL="457200" indent="-457200" defTabSz="91429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Arial" charset="0"/>
              </a:rPr>
              <a:t>банковские реквизиты.</a:t>
            </a:r>
            <a:endParaRPr lang="ru-RU" altLang="ru-RU" sz="1400" dirty="0">
              <a:latin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20" y="259897"/>
            <a:ext cx="5780073" cy="576080"/>
          </a:xfrm>
        </p:spPr>
        <p:txBody>
          <a:bodyPr/>
          <a:lstStyle/>
          <a:p>
            <a:r>
              <a:rPr lang="ru-RU" dirty="0" smtClean="0"/>
              <a:t>Льготные категории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040" y="1131550"/>
            <a:ext cx="8569190" cy="3960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Со всеми студентами заключается договор гражданско-правового характера.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После получения оплаты за выполненную работу в качестве независимого наблюдателя ГАОУ </a:t>
            </a:r>
            <a:r>
              <a:rPr lang="ru-RU" dirty="0"/>
              <a:t>ДПО МЦКО </a:t>
            </a:r>
            <a:r>
              <a:rPr lang="ru-RU" dirty="0" smtClean="0"/>
              <a:t>перечисля</a:t>
            </a:r>
            <a:r>
              <a:rPr lang="ru-RU" dirty="0"/>
              <a:t>ю</a:t>
            </a:r>
            <a:r>
              <a:rPr lang="ru-RU" dirty="0" smtClean="0"/>
              <a:t>тся страховые взносы в Пенсионный фонд РФ и передает информацию в Федеральную налоговую службу                      о полученном Вами доходе и удержанном с него НДФЛ.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Это влияет на получение студентом или его родственниками субсидий                 от государства.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Студенты </a:t>
            </a:r>
            <a:r>
              <a:rPr lang="ru-RU" dirty="0"/>
              <a:t>льготных категорий, которые получают какие-либо выплаты </a:t>
            </a:r>
            <a:r>
              <a:rPr lang="ru-RU" dirty="0" smtClean="0"/>
              <a:t>             от </a:t>
            </a:r>
            <a:r>
              <a:rPr lang="ru-RU" dirty="0"/>
              <a:t>государства, </a:t>
            </a:r>
            <a:r>
              <a:rPr lang="ru-RU" dirty="0" smtClean="0"/>
              <a:t>могут </a:t>
            </a:r>
            <a:r>
              <a:rPr lang="ru-RU" dirty="0"/>
              <a:t>принять участие </a:t>
            </a:r>
            <a:r>
              <a:rPr lang="ru-RU" dirty="0" smtClean="0"/>
              <a:t>в диагностиках в </a:t>
            </a:r>
            <a:r>
              <a:rPr lang="ru-RU" dirty="0"/>
              <a:t>качестве независимых наблюдателей, </a:t>
            </a:r>
            <a:r>
              <a:rPr lang="ru-RU" dirty="0" smtClean="0"/>
              <a:t>предварительно </a:t>
            </a:r>
            <a:r>
              <a:rPr lang="ru-RU" dirty="0"/>
              <a:t>подписав в ГАОУ ДПО МЦКО расписку о работе на безвозмездной основе.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/>
              <a:t>Прежде чем заключить договор удостоверьтесь, что это не повлечет отмену льгот и выплат.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2854"/>
      </p:ext>
    </p:extLst>
  </p:cSld>
  <p:clrMapOvr>
    <a:masterClrMapping/>
  </p:clrMapOvr>
  <p:transition spd="med" advClick="0"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20" y="290098"/>
            <a:ext cx="7528418" cy="409392"/>
          </a:xfrm>
        </p:spPr>
        <p:txBody>
          <a:bodyPr/>
          <a:lstStyle/>
          <a:p>
            <a:pPr algn="ctr"/>
            <a:r>
              <a:rPr lang="ru-RU" dirty="0">
                <a:cs typeface="Latha" pitchFamily="2"/>
              </a:rPr>
              <a:t>Даты проведения независимых диагностик  обучающихся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520884"/>
              </p:ext>
            </p:extLst>
          </p:nvPr>
        </p:nvGraphicFramePr>
        <p:xfrm>
          <a:off x="755470" y="1203560"/>
          <a:ext cx="8281149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Диагностика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20-21 сентября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cs typeface="Latha" pitchFamily="2"/>
                        </a:rPr>
                        <a:t>Функциональной</a:t>
                      </a:r>
                      <a:r>
                        <a:rPr lang="ru-RU" sz="1600" baseline="0" dirty="0" smtClean="0">
                          <a:cs typeface="Latha" pitchFamily="2"/>
                        </a:rPr>
                        <a:t> грамотности </a:t>
                      </a:r>
                      <a:r>
                        <a:rPr lang="ru-RU" sz="1600" dirty="0" smtClean="0">
                          <a:cs typeface="Latha" pitchFamily="2"/>
                        </a:rPr>
                        <a:t>обучающихся 5-х классов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 сентября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Latha" pitchFamily="2"/>
                        </a:rPr>
                        <a:t>Функциональной грамотности обучающихся 7-х классов (математическая грамотность) </a:t>
                      </a:r>
                      <a:r>
                        <a:rPr lang="ru-RU" sz="1600" dirty="0" smtClean="0">
                          <a:cs typeface="Latha" pitchFamily="2"/>
                        </a:rPr>
                        <a:t>(дополнительный этап для не подтвердивших базовый уровень)</a:t>
                      </a: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октября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Latha" pitchFamily="2"/>
                        </a:rPr>
                        <a:t>Функциональной грамотности обучающихся 7-х классов (читательская грамотность)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Latha" pitchFamily="2"/>
                        </a:rPr>
                        <a:t>(дополнительный этап для не подтвердивших базовый уровень)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Latha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октября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cs typeface="Latha" pitchFamily="2"/>
                        </a:rPr>
                        <a:t>Функциональной</a:t>
                      </a:r>
                      <a:r>
                        <a:rPr lang="ru-RU" sz="1600" baseline="0" dirty="0" smtClean="0">
                          <a:cs typeface="Latha" pitchFamily="2"/>
                        </a:rPr>
                        <a:t> грамотности </a:t>
                      </a:r>
                      <a:r>
                        <a:rPr lang="ru-RU" sz="1600" dirty="0" smtClean="0">
                          <a:cs typeface="Latha" pitchFamily="2"/>
                        </a:rPr>
                        <a:t>обучающихся 5-х классов (резервный день)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15-16 ноября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cs typeface="Latha" pitchFamily="2"/>
                        </a:rPr>
                        <a:t>обучающихся 5-х классов по иностранному языку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декабря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cs typeface="Latha" pitchFamily="2"/>
                        </a:rPr>
                        <a:t>обучающихся 5-х классов по иностранному языку (резервный день)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5345"/>
      </p:ext>
    </p:extLst>
  </p:cSld>
  <p:clrMapOvr>
    <a:masterClrMapping/>
  </p:clrMapOvr>
  <p:transition spd="med" advClick="0" advTm="10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95263"/>
            <a:ext cx="65532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mtClean="0">
                <a:cs typeface="Latha" pitchFamily="2"/>
              </a:rPr>
              <a:t>Особенности диагностики</a:t>
            </a:r>
            <a:endParaRPr lang="ru-RU" smtClean="0">
              <a:cs typeface="Latha" pitchFamily="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39712"/>
              </p:ext>
            </p:extLst>
          </p:nvPr>
        </p:nvGraphicFramePr>
        <p:xfrm>
          <a:off x="395288" y="1406525"/>
          <a:ext cx="4536630" cy="285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316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Arial" charset="0"/>
                        </a:rPr>
                        <a:t>Вход в систему фиксации инцидентов осуществляется по коду диагностики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Arial" charset="0"/>
                        </a:rPr>
                        <a:t>и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Arial" charset="0"/>
                        </a:rPr>
                        <a:t>паролю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  <a:cs typeface="Arial" charset="0"/>
                        </a:rPr>
                        <a:t>В аудитории, кроме организатора, может присутствовать 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  <a:cs typeface="Arial" charset="0"/>
                        </a:rPr>
                        <a:t>В аудитории ведется видеонаблюдение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  <a:cs typeface="Arial" charset="0"/>
                        </a:rPr>
                        <a:t>с трансляцией в ситуационный центр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  <a:cs typeface="Arial" charset="0"/>
                        </a:rPr>
                        <a:t>Наблюдатель оперативно</a:t>
                      </a:r>
                      <a:r>
                        <a:rPr lang="ru-RU" baseline="0" dirty="0" smtClean="0">
                          <a:latin typeface="Cambria" pitchFamily="18" charset="0"/>
                          <a:cs typeface="Arial" charset="0"/>
                        </a:rPr>
                        <a:t> сообщает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Cambria" pitchFamily="18" charset="0"/>
                          <a:cs typeface="Arial" charset="0"/>
                        </a:rPr>
                        <a:t>об инцидентах в системе фиксации</a:t>
                      </a:r>
                      <a:endParaRPr lang="ru-RU" dirty="0" smtClean="0">
                        <a:latin typeface="Cambria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C142A9-C035-4DCB-994C-FE5221B762B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95413"/>
            <a:ext cx="37655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631" y="123410"/>
            <a:ext cx="6267996" cy="576080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материалы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022620"/>
              </p:ext>
            </p:extLst>
          </p:nvPr>
        </p:nvGraphicFramePr>
        <p:xfrm>
          <a:off x="899490" y="2355720"/>
          <a:ext cx="7777080" cy="118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72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Дополнительные материалы</a:t>
                      </a:r>
                      <a:r>
                        <a:rPr lang="ru-RU" baseline="0" dirty="0" smtClean="0"/>
                        <a:t>  (для каждого обучающегося)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Функциональная грамотность, 5 класс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калькулятор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550" y="1131888"/>
            <a:ext cx="6844076" cy="935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400"/>
              </a:spcBef>
              <a:buFont typeface="Arial" pitchFamily="34" charset="0"/>
              <a:buNone/>
              <a:defRPr sz="18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400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447675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857A5"/>
              </a:buClr>
              <a:buFont typeface="Wingdings 2" pitchFamily="18" charset="2"/>
              <a:buChar char=""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447675" indent="-271463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449263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10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77800" indent="-1778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18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Во время работы обучающиеся могут воспользоваться дополнительными материалами необходимыми для диагностики согласно спецификации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35313"/>
              </p:ext>
            </p:extLst>
          </p:nvPr>
        </p:nvGraphicFramePr>
        <p:xfrm>
          <a:off x="899490" y="3540609"/>
          <a:ext cx="777708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80">
                  <a:extLst>
                    <a:ext uri="{9D8B030D-6E8A-4147-A177-3AD203B41FA5}">
                      <a16:colId xmlns:a16="http://schemas.microsoft.com/office/drawing/2014/main" xmlns="" val="194313712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xmlns="" val="1363471096"/>
                    </a:ext>
                  </a:extLst>
                </a:gridCol>
              </a:tblGrid>
              <a:tr h="354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грамотность, 7 класс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калькулятор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5834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0738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Накануне диагностики</a:t>
            </a:r>
            <a:r>
              <a:rPr lang="en-US" dirty="0" smtClean="0"/>
              <a:t> </a:t>
            </a:r>
            <a:r>
              <a:rPr lang="ru-RU" dirty="0" smtClean="0"/>
              <a:t>скачать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47580"/>
            <a:ext cx="3024420" cy="3312460"/>
          </a:xfrm>
        </p:spPr>
        <p:txBody>
          <a:bodyPr/>
          <a:lstStyle/>
          <a:p>
            <a:r>
              <a:rPr lang="ru-RU" dirty="0" smtClean="0"/>
              <a:t>За день до диагностики вечером проверить в личном кабинете на сайте</a:t>
            </a:r>
            <a:r>
              <a:rPr lang="en-US" dirty="0" smtClean="0"/>
              <a:t> okmcko.mos.ru</a:t>
            </a:r>
            <a:r>
              <a:rPr lang="ru-RU" dirty="0" smtClean="0"/>
              <a:t> и скачать направление.</a:t>
            </a:r>
          </a:p>
          <a:p>
            <a:r>
              <a:rPr lang="ru-RU" dirty="0" smtClean="0"/>
              <a:t>Утром в день диагностики проверить направление, т.к. изменения могут быть внесены в любой момент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98" fontAlgn="auto">
              <a:spcBef>
                <a:spcPts val="0"/>
              </a:spcBef>
              <a:spcAft>
                <a:spcPts val="0"/>
              </a:spcAft>
            </a:pPr>
            <a:fld id="{D2E57653-3E58-4892-A7ED-712530ACC68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914298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1550"/>
            <a:ext cx="5668960" cy="35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971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2395538" y="123825"/>
            <a:ext cx="4048125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cs typeface="Latha" pitchFamily="2"/>
              </a:rPr>
              <a:t>В день диагностики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508648"/>
              </p:ext>
            </p:extLst>
          </p:nvPr>
        </p:nvGraphicFramePr>
        <p:xfrm>
          <a:off x="899490" y="1187450"/>
          <a:ext cx="7921100" cy="376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8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Прийти в Школу за полчаса до времени, указанного в расписании в одежде делового стиля. Рекомендуем использовать медицинские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маски.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Пройти в здание Школы, предъявив представителю охраны направление (можно с экрана телефона) и документ, удостоверяющий личность (паспорт)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Познакомиться с координатором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 зданию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организатором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 аудитории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Получить от организатора Лист фиксации рабочих мест обучающихся и Лист наблюдений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6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Осуществлять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наблюдение строго в соответствии с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инструкцией наблюдателя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97E55-D014-4CC9-8F6B-328A4863A6E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2395538" y="195263"/>
            <a:ext cx="39052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cs typeface="Latha" pitchFamily="2"/>
              </a:rPr>
              <a:t>В день диагностики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35569"/>
              </p:ext>
            </p:extLst>
          </p:nvPr>
        </p:nvGraphicFramePr>
        <p:xfrm>
          <a:off x="611188" y="1131888"/>
          <a:ext cx="8281149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Проверить, войдя в аудиторию, размещение рядом с каждым компьютером обучающегося информации для обучающихся (ФИО, класс, код диагностики, пароль), инструкции, черновика, ручки, комплекса упражнений гимнастики глаз)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Проверить вместе с организатором, что обучающиеся в аудитории рассажены в порядке возрастания их номеров по списку обучающихся</a:t>
                      </a:r>
                      <a:endParaRPr lang="ru-RU" sz="16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Заполнить на каждую сессию Лист наблюдений и Лист фиксации рабочих мест обучающихся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возникновения инцидентов строго следовать порядку действий при возникновении инцидентов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Убедиться, что все обучающиеся нажали кнопку «Завершить диагностическую работу» по истечении времени работы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Убедиться </a:t>
                      </a:r>
                      <a:r>
                        <a:rPr lang="ru-RU" sz="1600" dirty="0" smtClean="0"/>
                        <a:t>перед</a:t>
                      </a:r>
                      <a:r>
                        <a:rPr lang="ru-RU" sz="1600" baseline="0" dirty="0" smtClean="0"/>
                        <a:t> каждой следующей сессией, что на рабочих местах обучающихся не осталось кодов и паролей с предыдущей сессии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34A0F-1ED8-47FA-9EBB-834609B4D72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3109121" y="152255"/>
            <a:ext cx="2759060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cs typeface="Latha" pitchFamily="2"/>
              </a:rPr>
              <a:t>Лист наблюдений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36F12-8815-4F8F-BBDF-873F6873115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580" name="Объект 2"/>
          <p:cNvSpPr txBox="1">
            <a:spLocks/>
          </p:cNvSpPr>
          <p:nvPr/>
        </p:nvSpPr>
        <p:spPr bwMode="auto">
          <a:xfrm>
            <a:off x="323410" y="1275570"/>
            <a:ext cx="2866734" cy="350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Лист наблюдений заполняется </a:t>
            </a:r>
            <a:r>
              <a:rPr lang="ru-RU" dirty="0">
                <a:solidFill>
                  <a:srgbClr val="404040"/>
                </a:solidFill>
                <a:latin typeface="Cambria" pitchFamily="18" charset="0"/>
              </a:rPr>
              <a:t>гелевой ручкой с черными чернилами. Написание цифр (букв) должно совпадать с образцом написания. </a:t>
            </a:r>
            <a:endParaRPr lang="ru-RU" dirty="0" smtClean="0">
              <a:solidFill>
                <a:srgbClr val="404040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404040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На Листе наблюдений расположен </a:t>
            </a:r>
            <a:r>
              <a:rPr lang="en-US" b="1" dirty="0" smtClean="0">
                <a:solidFill>
                  <a:srgbClr val="404040"/>
                </a:solidFill>
                <a:latin typeface="Cambria" pitchFamily="18" charset="0"/>
              </a:rPr>
              <a:t>QR</a:t>
            </a:r>
            <a:r>
              <a:rPr lang="ru-RU" b="1" dirty="0" smtClean="0">
                <a:solidFill>
                  <a:srgbClr val="404040"/>
                </a:solidFill>
                <a:latin typeface="Cambria" pitchFamily="18" charset="0"/>
              </a:rPr>
              <a:t>-код, </a:t>
            </a: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с помощью которого можно перейти в систему фиксации инцидентов</a:t>
            </a:r>
            <a:endParaRPr lang="ru-RU" dirty="0">
              <a:solidFill>
                <a:srgbClr val="404040"/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121" y="1016608"/>
            <a:ext cx="5400750" cy="3839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60290" y="4639752"/>
            <a:ext cx="1519788" cy="432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ambria" pitchFamily="18" charset="0"/>
              </a:rPr>
              <a:t>а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QR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-код</a:t>
            </a:r>
            <a:endParaRPr lang="ru-RU" sz="1400" b="1" dirty="0"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>
            <a:stCxn id="8" idx="0"/>
          </p:cNvCxnSpPr>
          <p:nvPr/>
        </p:nvCxnSpPr>
        <p:spPr>
          <a:xfrm flipV="1">
            <a:off x="7420184" y="3939940"/>
            <a:ext cx="759894" cy="699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фиксации рабочих мест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27659" y="1203561"/>
            <a:ext cx="3441845" cy="325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40404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Лист фиксации заполняется </a:t>
            </a:r>
            <a:r>
              <a:rPr lang="ru-RU" dirty="0">
                <a:solidFill>
                  <a:srgbClr val="404040"/>
                </a:solidFill>
                <a:latin typeface="Cambria" pitchFamily="18" charset="0"/>
              </a:rPr>
              <a:t>гелевой ручкой с черными чернилами. </a:t>
            </a:r>
            <a:endParaRPr lang="ru-RU" dirty="0" smtClean="0">
              <a:solidFill>
                <a:srgbClr val="404040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В листе фиксации указан </a:t>
            </a:r>
            <a:r>
              <a:rPr lang="en-US" b="1" dirty="0" smtClean="0">
                <a:latin typeface="Cambria" pitchFamily="18" charset="0"/>
              </a:rPr>
              <a:t>ID </a:t>
            </a:r>
            <a:r>
              <a:rPr lang="ru-RU" b="1" dirty="0" smtClean="0">
                <a:latin typeface="Cambria" pitchFamily="18" charset="0"/>
              </a:rPr>
              <a:t>аудитории</a:t>
            </a: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 для доступа в систему фиксации инцидентов.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В листе фиксации необходимо указать </a:t>
            </a:r>
            <a:r>
              <a:rPr lang="ru-RU" b="1" dirty="0" smtClean="0">
                <a:latin typeface="Cambria" pitchFamily="18" charset="0"/>
              </a:rPr>
              <a:t>рабочие места</a:t>
            </a: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04040"/>
                </a:solidFill>
                <a:latin typeface="Cambria" pitchFamily="18" charset="0"/>
              </a:rPr>
              <a:t>за которыми во время диагностики находились обучающиеся.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0404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407" y="1203560"/>
            <a:ext cx="4423455" cy="3598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39663" y="4555606"/>
            <a:ext cx="1519788" cy="432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номер рабочего места</a:t>
            </a:r>
            <a:endParaRPr lang="ru-RU" sz="1400" b="1" dirty="0">
              <a:latin typeface="Cambr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884460" y="1334269"/>
            <a:ext cx="291166" cy="733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59451" y="2643760"/>
            <a:ext cx="4685059" cy="1911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97222" y="872695"/>
            <a:ext cx="1519788" cy="432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ambria" pitchFamily="18" charset="0"/>
              </a:rPr>
              <a:t>а</a:t>
            </a: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ID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 аудитории</a:t>
            </a:r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378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630" y="257441"/>
            <a:ext cx="5780073" cy="576080"/>
          </a:xfrm>
        </p:spPr>
        <p:txBody>
          <a:bodyPr/>
          <a:lstStyle/>
          <a:p>
            <a:pPr algn="ctr"/>
            <a:r>
              <a:rPr lang="ru-RU" dirty="0" smtClean="0">
                <a:cs typeface="Latha" pitchFamily="2"/>
              </a:rPr>
              <a:t>Наблюдателю необходимо: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139708"/>
              </p:ext>
            </p:extLst>
          </p:nvPr>
        </p:nvGraphicFramePr>
        <p:xfrm>
          <a:off x="1115520" y="833521"/>
          <a:ext cx="792036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7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Изучить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презентацию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 пройти он-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лайн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тестирование по ссылке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http</a:t>
                      </a: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:/</a:t>
                      </a:r>
                      <a:r>
                        <a:rPr lang="en-US" sz="1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/demo.mcko.ru/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До регистрации на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диагностику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Зарегистрироваться в качестве независимого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наблюдателя,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выбрать здание Школы/аудиторию для наблюдения по </a:t>
                      </a:r>
                      <a:r>
                        <a:rPr lang="en-US" sz="10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http://mid2.mcko.ru/nab/?invite=fg5</a:t>
                      </a:r>
                      <a:r>
                        <a:rPr lang="en-US" sz="10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ввести код подтверждения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из СМС  в поле подтверждения сотового номера, выбрать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временной слот для заключения договора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За</a:t>
                      </a:r>
                      <a:r>
                        <a:rPr lang="ru-RU" sz="1000" b="1" baseline="0" dirty="0" smtClean="0"/>
                        <a:t> 2 недели до диагностики</a:t>
                      </a:r>
                      <a:endParaRPr lang="ru-RU" sz="1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Заполнить данные  для формирования договора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в электронном виде по ссылке </a:t>
                      </a:r>
                      <a:r>
                        <a:rPr lang="en-US" sz="10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http</a:t>
                      </a:r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:/</a:t>
                      </a:r>
                      <a:r>
                        <a:rPr lang="en-US" sz="10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/okmcko.mos.ru</a:t>
                      </a:r>
                      <a:endParaRPr lang="ru-RU" sz="1000" b="1" kern="1200" dirty="0" smtClean="0">
                        <a:solidFill>
                          <a:srgbClr val="2857A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Заранее, до дня заключения договора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Заключить договор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с ГАОУ ДПО МЦКО, имея с собой копии документов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</a:t>
                      </a:r>
                      <a:r>
                        <a:rPr lang="ru-RU" sz="1000" b="1" baseline="0" dirty="0" smtClean="0"/>
                        <a:t> диагностики 20-21 сентября – 8, 12- </a:t>
                      </a:r>
                      <a:r>
                        <a:rPr lang="en-US" sz="1000" b="1" baseline="0" dirty="0" smtClean="0"/>
                        <a:t>15 </a:t>
                      </a:r>
                      <a:r>
                        <a:rPr lang="ru-RU" sz="1000" b="1" baseline="0" dirty="0" smtClean="0"/>
                        <a:t>сентября;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</a:t>
                      </a:r>
                      <a:r>
                        <a:rPr lang="ru-RU" sz="1000" b="1" baseline="0" dirty="0" smtClean="0"/>
                        <a:t> диагностику 29 сентября – </a:t>
                      </a:r>
                      <a:r>
                        <a:rPr lang="en-US" sz="1000" b="1" baseline="0" dirty="0" smtClean="0"/>
                        <a:t>22</a:t>
                      </a:r>
                      <a:r>
                        <a:rPr lang="ru-RU" sz="1000" b="1" baseline="0" dirty="0" smtClean="0"/>
                        <a:t>,</a:t>
                      </a:r>
                      <a:r>
                        <a:rPr lang="en-US" sz="1000" b="1" baseline="0" dirty="0" smtClean="0"/>
                        <a:t> 23 </a:t>
                      </a:r>
                      <a:r>
                        <a:rPr lang="ru-RU" sz="1000" b="1" baseline="0" dirty="0" smtClean="0"/>
                        <a:t>и</a:t>
                      </a:r>
                      <a:r>
                        <a:rPr lang="en-US" sz="1000" b="1" baseline="0" dirty="0" smtClean="0"/>
                        <a:t> 26</a:t>
                      </a:r>
                      <a:r>
                        <a:rPr lang="ru-RU" sz="1000" b="1" baseline="0" dirty="0" smtClean="0"/>
                        <a:t> сентября;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/>
                        <a:t>На диагностику 6 октября – 30 сентября и 3 октября;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</a:t>
                      </a:r>
                      <a:r>
                        <a:rPr lang="ru-RU" sz="1000" b="1" baseline="0" dirty="0" smtClean="0"/>
                        <a:t> диагностику 20 октября –  14 и 17 октября;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</a:t>
                      </a:r>
                      <a:r>
                        <a:rPr lang="ru-RU" sz="1000" b="1" baseline="0" dirty="0" smtClean="0"/>
                        <a:t> диагностики 15-16 ноября – с 3, 7-10 ноября;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</a:t>
                      </a:r>
                      <a:r>
                        <a:rPr lang="ru-RU" sz="1000" b="1" baseline="0" dirty="0" smtClean="0"/>
                        <a:t> диагностику 6 декабря – 30 ноября и 1 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</a:rPr>
                        <a:t> д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оговор, заключенный  8, 12-15 сентября включает выходы на диагностики с сентября по октябрь, в договор, заключенный 3, 7-10 ноября включает выходы на диагностики в ноябре-декабре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Скачать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аправление из личного кабинета в разделе «Направление»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За 1 день до диагностики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Выйти наблюдателем в Школу и действовать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согласно инструкции наблюдателя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20-21 сентября, 29 сентября, 6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октября,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октября, 15-16 ноября, 6 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Получить от школьного координатора скан-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копии 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истов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наблюдений и листов фиксации рабочих мест и сохранить их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день диагностики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426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2395538" y="123825"/>
            <a:ext cx="4192587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cs typeface="Latha" pitchFamily="2"/>
              </a:rPr>
              <a:t>После завершения диагностики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8F5CA0-D81C-4B7B-8861-D30FAE81F7A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3316" y="1275570"/>
            <a:ext cx="7417030" cy="3383170"/>
          </a:xfrm>
        </p:spPr>
        <p:txBody>
          <a:bodyPr/>
          <a:lstStyle/>
          <a:p>
            <a:pPr lvl="0"/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После завершения диагностики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Передать заполненные Листы наблюдений и листы фиксации рабочих мест координатору по зданию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Убедиться, что координатор по зданию заполнил поля, подтверждающие получение Листов наблюдений и листов фиксации рабочих мест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Получить от координатора по зданию ксерокопию Листа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наблюдений.</a:t>
            </a:r>
            <a:endParaRPr lang="ru-RU" altLang="ru-RU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lvl="0"/>
            <a:endParaRPr lang="ru-RU" altLang="ru-RU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4294967295"/>
          </p:nvPr>
        </p:nvSpPr>
        <p:spPr>
          <a:xfrm>
            <a:off x="251400" y="47307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endParaRPr lang="ru-RU" dirty="0">
              <a:solidFill>
                <a:srgbClr val="2857A5"/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1875490" y="535101"/>
            <a:ext cx="7264970" cy="151838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itchFamily="18" charset="0"/>
              </a:rPr>
              <a:t>Алгоритм работы с инцидентами</a:t>
            </a:r>
            <a:br>
              <a:rPr lang="ru-RU" altLang="ru-RU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ru-RU" sz="2000" dirty="0"/>
              <a:t>при проведении независимой </a:t>
            </a:r>
            <a:r>
              <a:rPr lang="ru-RU" sz="2000" dirty="0" smtClean="0"/>
              <a:t>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12129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44DA83-0718-3243-B523-D7F9CDF20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r="37400"/>
          <a:stretch/>
        </p:blipFill>
        <p:spPr>
          <a:xfrm>
            <a:off x="5339204" y="845168"/>
            <a:ext cx="3796682" cy="4298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  <a:alpha val="44000"/>
                </a:schemeClr>
              </a:gs>
              <a:gs pos="83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BA3FD5-AD7E-8B4E-9E1A-79A1D0CD9CE5}"/>
              </a:ext>
            </a:extLst>
          </p:cNvPr>
          <p:cNvSpPr/>
          <p:nvPr/>
        </p:nvSpPr>
        <p:spPr>
          <a:xfrm>
            <a:off x="5333977" y="845168"/>
            <a:ext cx="3796682" cy="4298332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22000">
                <a:schemeClr val="accent1">
                  <a:lumMod val="45000"/>
                  <a:lumOff val="55000"/>
                  <a:alpha val="25000"/>
                </a:schemeClr>
              </a:gs>
              <a:gs pos="8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5780073" cy="576080"/>
          </a:xfrm>
        </p:spPr>
        <p:txBody>
          <a:bodyPr/>
          <a:lstStyle/>
          <a:p>
            <a:r>
              <a:rPr lang="ru-RU" dirty="0"/>
              <a:t>Подготовка наблюдателя к работе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5354F88-05D7-5947-BE04-69E623BF0C7A}"/>
              </a:ext>
            </a:extLst>
          </p:cNvPr>
          <p:cNvSpPr/>
          <p:nvPr/>
        </p:nvSpPr>
        <p:spPr>
          <a:xfrm>
            <a:off x="1262345" y="3772365"/>
            <a:ext cx="3739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Иметь при себе: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инструкцию наблюдателя;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смартфон или планшет;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черную </a:t>
            </a:r>
            <a:r>
              <a:rPr lang="ru-RU" sz="1600" dirty="0" smtClean="0"/>
              <a:t>гелиевую </a:t>
            </a:r>
            <a:r>
              <a:rPr lang="ru-RU" sz="1600" dirty="0"/>
              <a:t>ручку.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345" y="1036733"/>
            <a:ext cx="4608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Наблюдатель должен быть: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вежливым и корректным;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не мешать работе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оставаться объективным и беспристрастным;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добросовестно и ответственно проводить наблюдение, делать взвешенные оценки происходящего;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При возникновении инцидентов фиксировать их в </a:t>
            </a:r>
            <a:r>
              <a:rPr lang="ru-RU" sz="1600" dirty="0"/>
              <a:t>системе фиксации инцидентов.</a:t>
            </a:r>
          </a:p>
        </p:txBody>
      </p:sp>
    </p:spTree>
    <p:extLst>
      <p:ext uri="{BB962C8B-B14F-4D97-AF65-F5344CB8AC3E}">
        <p14:creationId xmlns:p14="http://schemas.microsoft.com/office/powerpoint/2010/main" val="637343447"/>
      </p:ext>
    </p:extLst>
  </p:cSld>
  <p:clrMapOvr>
    <a:masterClrMapping/>
  </p:clrMapOvr>
  <p:transition spd="med" advClick="0" advTm="1000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21979FF-AFE1-F547-B057-35D8B258588C}"/>
              </a:ext>
            </a:extLst>
          </p:cNvPr>
          <p:cNvSpPr txBox="1">
            <a:spLocks/>
          </p:cNvSpPr>
          <p:nvPr/>
        </p:nvSpPr>
        <p:spPr>
          <a:xfrm>
            <a:off x="1475570" y="433361"/>
            <a:ext cx="5780073" cy="576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defRPr>
            </a:lvl1pPr>
          </a:lstStyle>
          <a:p>
            <a:r>
              <a:rPr lang="ru-RU" dirty="0"/>
              <a:t>Типы инцидентов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6CD80FF7-93B2-6745-8B34-EC02CE9BF091}"/>
              </a:ext>
            </a:extLst>
          </p:cNvPr>
          <p:cNvGraphicFramePr/>
          <p:nvPr>
            <p:extLst/>
          </p:nvPr>
        </p:nvGraphicFramePr>
        <p:xfrm>
          <a:off x="1835620" y="1203560"/>
          <a:ext cx="6096000" cy="336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118826"/>
      </p:ext>
    </p:extLst>
  </p:cSld>
  <p:clrMapOvr>
    <a:masterClrMapping/>
  </p:clrMapOvr>
  <p:transition spd="med" advClick="0" advTm="10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51F7ED5-818F-8F4F-86BD-C9EFC41FBEF1}"/>
              </a:ext>
            </a:extLst>
          </p:cNvPr>
          <p:cNvSpPr txBox="1">
            <a:spLocks/>
          </p:cNvSpPr>
          <p:nvPr/>
        </p:nvSpPr>
        <p:spPr>
          <a:xfrm>
            <a:off x="1475570" y="433361"/>
            <a:ext cx="5780073" cy="576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defRPr>
            </a:lvl1pPr>
          </a:lstStyle>
          <a:p>
            <a:r>
              <a:rPr lang="ru-RU" dirty="0"/>
              <a:t>Алгоритм выявления инцидентов</a:t>
            </a: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xmlns="" id="{84C1B2FB-21EA-D441-928A-D533B627D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99715"/>
              </p:ext>
            </p:extLst>
          </p:nvPr>
        </p:nvGraphicFramePr>
        <p:xfrm>
          <a:off x="1187530" y="1563610"/>
          <a:ext cx="6916085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7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ВНИМАТЕЛЬНО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следить за всем, происходящим в аудитории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ВЗВЕШЕННО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оценивать происходящее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ВЕЖЛИВО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</a:t>
                      </a:r>
                      <a:r>
                        <a:rPr lang="ru-RU" dirty="0" smtClean="0"/>
                        <a:t>редупредить </a:t>
                      </a:r>
                      <a:r>
                        <a:rPr lang="ru-RU" dirty="0"/>
                        <a:t>организатора об обнаруженном инциденте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09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ОПЕРАТИВНО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</a:t>
                      </a:r>
                      <a:r>
                        <a:rPr lang="ru-RU" dirty="0" smtClean="0"/>
                        <a:t>нести </a:t>
                      </a:r>
                      <a:r>
                        <a:rPr lang="ru-RU" dirty="0"/>
                        <a:t>инцидент в систему фиксации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35750"/>
      </p:ext>
    </p:extLst>
  </p:cSld>
  <p:clrMapOvr>
    <a:masterClrMapping/>
  </p:clrMapOvr>
  <p:transition spd="med" advClick="0" advTm="10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2123660" y="1407030"/>
            <a:ext cx="479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Организатора в аудитории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Постороннего, вошедшего в аудиторию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Другого ученика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570" y="1009441"/>
            <a:ext cx="74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Подсказка обучающимся может поступить от: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4" y="1004219"/>
            <a:ext cx="1948822" cy="15675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715F1F6-7B78-FE43-B701-BDCD24D153E3}"/>
              </a:ext>
            </a:extLst>
          </p:cNvPr>
          <p:cNvSpPr txBox="1">
            <a:spLocks/>
          </p:cNvSpPr>
          <p:nvPr/>
        </p:nvSpPr>
        <p:spPr>
          <a:xfrm>
            <a:off x="1475570" y="433361"/>
            <a:ext cx="5780073" cy="576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defRPr>
            </a:lvl1pPr>
          </a:lstStyle>
          <a:p>
            <a:r>
              <a:rPr lang="ru-RU" dirty="0"/>
              <a:t>Инцидент «Подсказка»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xmlns="" id="{804ED7ED-9A40-3840-A9A3-925FAD75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28231"/>
              </p:ext>
            </p:extLst>
          </p:nvPr>
        </p:nvGraphicFramePr>
        <p:xfrm>
          <a:off x="395420" y="2554000"/>
          <a:ext cx="7345020" cy="25766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3696444796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источник подсказки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кому сделана подсказка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(классу или ученику)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603544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Обратить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внимание организатора на нарушение процедуры проведения диагностики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Организатор прекратил инцидент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Организатор не прекратил инцидент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45888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Зафиксировать инцидент в системе фиксации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423865"/>
      </p:ext>
    </p:extLst>
  </p:cSld>
  <p:clrMapOvr>
    <a:masterClrMapping/>
  </p:clrMapOvr>
  <p:transition spd="med" advClick="0" advTm="10000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2123660" y="1407030"/>
            <a:ext cx="479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Рукописный/печатный листок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Электронное средство (телефон или часы)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570" y="1009441"/>
            <a:ext cx="74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качестве шпаргалки может быть обнаружен: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4" y="1004219"/>
            <a:ext cx="1948822" cy="15675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715F1F6-7B78-FE43-B701-BDCD24D153E3}"/>
              </a:ext>
            </a:extLst>
          </p:cNvPr>
          <p:cNvSpPr txBox="1">
            <a:spLocks/>
          </p:cNvSpPr>
          <p:nvPr/>
        </p:nvSpPr>
        <p:spPr>
          <a:xfrm>
            <a:off x="1475570" y="433361"/>
            <a:ext cx="5780073" cy="576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defRPr>
            </a:lvl1pPr>
          </a:lstStyle>
          <a:p>
            <a:r>
              <a:rPr lang="ru-RU" dirty="0"/>
              <a:t>Инцидент «Шпаргалка»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xmlns="" id="{804ED7ED-9A40-3840-A9A3-925FAD758D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3096" y="2635616"/>
          <a:ext cx="7345020" cy="22952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3696444796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Определить, является ли предмет шпаргалкой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Определить, кто из учеников пользуется шпаргалкой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603544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Сообщить организатору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Организатор прекратил инцидент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Организатор не прекратил инцидент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45888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Зафиксировать инцидент в системе фиксации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80524"/>
      </p:ext>
    </p:extLst>
  </p:cSld>
  <p:clrMapOvr>
    <a:masterClrMapping/>
  </p:clrMapOvr>
  <p:transition spd="med" advClick="0" advTm="10000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1970344" y="1590980"/>
            <a:ext cx="4790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Зависание/поломка компьютера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Зависание программы диагностики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Отключение Интернета/электричества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570" y="1009441"/>
            <a:ext cx="74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диагностической работы могут </a:t>
            </a:r>
            <a:r>
              <a:rPr lang="ru-RU"/>
              <a:t>возникнуть </a:t>
            </a:r>
          </a:p>
          <a:p>
            <a:r>
              <a:rPr lang="ru-RU"/>
              <a:t>технические </a:t>
            </a:r>
            <a:r>
              <a:rPr lang="ru-RU" dirty="0"/>
              <a:t>проблемы: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24" y="1004219"/>
            <a:ext cx="1948822" cy="15675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715F1F6-7B78-FE43-B701-BDCD24D153E3}"/>
              </a:ext>
            </a:extLst>
          </p:cNvPr>
          <p:cNvSpPr txBox="1">
            <a:spLocks/>
          </p:cNvSpPr>
          <p:nvPr/>
        </p:nvSpPr>
        <p:spPr>
          <a:xfrm>
            <a:off x="1475570" y="433361"/>
            <a:ext cx="5780073" cy="576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cap="none" spc="0" baseline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defRPr>
            </a:lvl1pPr>
          </a:lstStyle>
          <a:p>
            <a:r>
              <a:rPr lang="ru-RU" dirty="0"/>
              <a:t>Инцидент «Техника»</a:t>
            </a:r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xmlns="" id="{804ED7ED-9A40-3840-A9A3-925FAD758D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3096" y="2643760"/>
          <a:ext cx="7345020" cy="23703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010">
                  <a:extLst>
                    <a:ext uri="{9D8B030D-6E8A-4147-A177-3AD203B41FA5}">
                      <a16:colId xmlns:a16="http://schemas.microsoft.com/office/drawing/2014/main" xmlns="" val="3696444796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Определить, у кого возникла проблема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(ученик/аудитория)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310590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Дождаться появления технического специалиста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 решена,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может продолжаться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 не решена,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не может продолжаться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30603544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Определить, целесообразно ли продолжать работу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Зафиксировать инцидент в системе фиксации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08229"/>
      </p:ext>
    </p:extLst>
  </p:cSld>
  <p:clrMapOvr>
    <a:masterClrMapping/>
  </p:clrMapOvr>
  <p:transition spd="med" advClick="0" advTm="10000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4294967295"/>
          </p:nvPr>
        </p:nvSpPr>
        <p:spPr>
          <a:xfrm>
            <a:off x="251400" y="47307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latin typeface="Cambria" pitchFamily="18" charset="0"/>
              </a:defRPr>
            </a:lvl1pPr>
          </a:lstStyle>
          <a:p>
            <a:endParaRPr lang="ru-RU" dirty="0">
              <a:solidFill>
                <a:srgbClr val="2857A5"/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1763610" y="195420"/>
            <a:ext cx="6048840" cy="151838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spc="-40" dirty="0"/>
              <a:t>ИНСТРУКЦИЯ </a:t>
            </a:r>
            <a:r>
              <a:rPr lang="ru-RU" b="1" spc="-40" dirty="0" smtClean="0"/>
              <a:t>НАБЛЮДАТЕЛЯ</a:t>
            </a:r>
          </a:p>
          <a:p>
            <a:pPr algn="ctr"/>
            <a:endParaRPr lang="ru-RU" b="1" spc="-40" dirty="0"/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 РАБОТЕ С СИСТЕМОЙ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ФИКСАЦИИ ИНЦИДЕНТОВ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4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7345020" cy="576080"/>
          </a:xfrm>
        </p:spPr>
        <p:txBody>
          <a:bodyPr/>
          <a:lstStyle/>
          <a:p>
            <a:r>
              <a:rPr lang="ru-RU" dirty="0"/>
              <a:t>АВТОРИЗАЦИЯ В СИСТЕМЕ </a:t>
            </a:r>
            <a:r>
              <a:rPr lang="ru-RU" dirty="0" smtClean="0"/>
              <a:t>ФИКСАЦИИ ИНЦИДЕНТОВ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5354F88-05D7-5947-BE04-69E623BF0C7A}"/>
              </a:ext>
            </a:extLst>
          </p:cNvPr>
          <p:cNvSpPr/>
          <p:nvPr/>
        </p:nvSpPr>
        <p:spPr>
          <a:xfrm>
            <a:off x="827480" y="1419590"/>
            <a:ext cx="4473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Необходимо </a:t>
            </a:r>
            <a:r>
              <a:rPr lang="ru-RU" sz="1600" dirty="0"/>
              <a:t>скачать и установить на своем мобильном устройстве (смартфон, планшет) браузер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Chrome</a:t>
            </a:r>
            <a:r>
              <a:rPr lang="ru-RU" sz="1600" dirty="0"/>
              <a:t> последней версии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Войти по предоставленному QR-коду</a:t>
            </a:r>
          </a:p>
          <a:p>
            <a:r>
              <a:rPr lang="ru-RU" sz="1600" dirty="0"/>
              <a:t>или в адресной строке ввести адрес сайта: </a:t>
            </a:r>
            <a:r>
              <a:rPr lang="en-US" sz="1600" dirty="0">
                <a:hlinkClick r:id="rId3"/>
              </a:rPr>
              <a:t>https://test-alert.educom.ru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ru-RU" sz="1600" dirty="0" smtClean="0"/>
              <a:t>Далее выбрать «Наблюдатель»</a:t>
            </a:r>
          </a:p>
          <a:p>
            <a:endParaRPr lang="en-US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открывшемся окне ввести </a:t>
            </a:r>
            <a:r>
              <a:rPr lang="en-US" sz="1600" dirty="0" smtClean="0"/>
              <a:t>ID </a:t>
            </a:r>
            <a:r>
              <a:rPr lang="ru-RU" sz="1600" dirty="0" smtClean="0"/>
              <a:t>аудитории, тем самым открыть сессию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90" y="1009441"/>
            <a:ext cx="3722965" cy="38885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9982858"/>
      </p:ext>
    </p:extLst>
  </p:cSld>
  <p:clrMapOvr>
    <a:masterClrMapping/>
  </p:clrMapOvr>
  <p:transition spd="med" advClick="0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09" y="988098"/>
            <a:ext cx="4371975" cy="32004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5370" y="1419590"/>
            <a:ext cx="46086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Пройти </a:t>
            </a:r>
            <a:r>
              <a:rPr lang="ru-RU" dirty="0">
                <a:latin typeface="+mn-lt"/>
              </a:rPr>
              <a:t>по ссылке</a:t>
            </a:r>
            <a:r>
              <a:rPr lang="ru-RU" sz="1600" dirty="0" smtClean="0">
                <a:latin typeface="+mn-lt"/>
              </a:rPr>
              <a:t>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9213B">
                    <a:lumMod val="75000"/>
                    <a:lumOff val="25000"/>
                  </a:srgbClr>
                </a:solidFill>
                <a:latin typeface="Calibri"/>
                <a:hlinkClick r:id="rId4"/>
              </a:rPr>
              <a:t>http://mid2.mcko.ru/nab/?invite=fg5</a:t>
            </a:r>
            <a:endParaRPr lang="ru-RU" sz="2000" dirty="0" smtClean="0"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410" y="4014914"/>
            <a:ext cx="3751228" cy="4141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ts val="2400"/>
              </a:spcBef>
              <a:spcAft>
                <a:spcPct val="0"/>
              </a:spcAft>
              <a:buFont typeface="Arial" charset="0"/>
              <a:defRPr kern="1200">
                <a:solidFill>
                  <a:srgbClr val="404040"/>
                </a:solidFill>
                <a:latin typeface="Cambria" pitchFamily="18" charset="0"/>
                <a:ea typeface="+mn-ea"/>
                <a:cs typeface="+mn-cs"/>
              </a:defRPr>
            </a:lvl1pPr>
            <a:lvl2pPr algn="l" rtl="0" fontAlgn="base">
              <a:spcBef>
                <a:spcPts val="1200"/>
              </a:spcBef>
              <a:spcAft>
                <a:spcPts val="600"/>
              </a:spcAft>
              <a:buFont typeface="Arial" charset="0"/>
              <a:defRPr sz="1400" b="1" kern="1200" cap="all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447675" indent="-271463" algn="l" rtl="0" fontAlgn="base">
              <a:spcBef>
                <a:spcPct val="0"/>
              </a:spcBef>
              <a:spcAft>
                <a:spcPts val="600"/>
              </a:spcAft>
              <a:buClr>
                <a:srgbClr val="2857A5"/>
              </a:buClr>
              <a:buFont typeface="Wingdings 2" pitchFamily="18" charset="2"/>
              <a:buChar char=""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447675" indent="-271463" algn="l" rtl="0" fontAlgn="base">
              <a:spcBef>
                <a:spcPts val="400"/>
              </a:spcBef>
              <a:spcAft>
                <a:spcPts val="400"/>
              </a:spcAft>
              <a:buClr>
                <a:srgbClr val="2857A5"/>
              </a:buClr>
              <a:buSzPct val="110000"/>
              <a:buFont typeface="Calibri" pitchFamily="34" charset="0"/>
              <a:buAutoNum type="arabicPeriod"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449263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10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77800" indent="-1778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18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defTabSz="914400"/>
            <a:r>
              <a:rPr lang="ru-RU" dirty="0" smtClean="0"/>
              <a:t>Ссылка на он-</a:t>
            </a:r>
            <a:r>
              <a:rPr lang="ru-RU" dirty="0" err="1" smtClean="0"/>
              <a:t>лайн</a:t>
            </a:r>
            <a:r>
              <a:rPr lang="ru-RU" dirty="0" smtClean="0"/>
              <a:t> тестирование</a:t>
            </a:r>
          </a:p>
          <a:p>
            <a:pPr defTabSz="914400"/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91600" y="210361"/>
            <a:ext cx="5780073" cy="576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cs typeface="Latha" pitchFamily="2"/>
              </a:rPr>
              <a:t>Регистрация </a:t>
            </a:r>
          </a:p>
        </p:txBody>
      </p:sp>
      <p:sp>
        <p:nvSpPr>
          <p:cNvPr id="8" name="Овал 7"/>
          <p:cNvSpPr/>
          <p:nvPr/>
        </p:nvSpPr>
        <p:spPr>
          <a:xfrm>
            <a:off x="5864647" y="2224187"/>
            <a:ext cx="1008140" cy="209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945725" y="2430585"/>
            <a:ext cx="2540664" cy="1791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23410" y="4444508"/>
            <a:ext cx="8425170" cy="4141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ts val="2400"/>
              </a:spcBef>
              <a:spcAft>
                <a:spcPct val="0"/>
              </a:spcAft>
              <a:buFont typeface="Arial" charset="0"/>
              <a:defRPr kern="1200">
                <a:solidFill>
                  <a:srgbClr val="404040"/>
                </a:solidFill>
                <a:latin typeface="Cambria" pitchFamily="18" charset="0"/>
                <a:ea typeface="+mn-ea"/>
                <a:cs typeface="+mn-cs"/>
              </a:defRPr>
            </a:lvl1pPr>
            <a:lvl2pPr algn="l" rtl="0" fontAlgn="base">
              <a:spcBef>
                <a:spcPts val="1200"/>
              </a:spcBef>
              <a:spcAft>
                <a:spcPts val="600"/>
              </a:spcAft>
              <a:buFont typeface="Arial" charset="0"/>
              <a:defRPr sz="1400" b="1" kern="1200" cap="all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447675" indent="-271463" algn="l" rtl="0" fontAlgn="base">
              <a:spcBef>
                <a:spcPct val="0"/>
              </a:spcBef>
              <a:spcAft>
                <a:spcPts val="600"/>
              </a:spcAft>
              <a:buClr>
                <a:srgbClr val="2857A5"/>
              </a:buClr>
              <a:buFont typeface="Wingdings 2" pitchFamily="18" charset="2"/>
              <a:buChar char=""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447675" indent="-271463" algn="l" rtl="0" fontAlgn="base">
              <a:spcBef>
                <a:spcPts val="400"/>
              </a:spcBef>
              <a:spcAft>
                <a:spcPts val="400"/>
              </a:spcAft>
              <a:buClr>
                <a:srgbClr val="2857A5"/>
              </a:buClr>
              <a:buSzPct val="110000"/>
              <a:buFont typeface="Calibri" pitchFamily="34" charset="0"/>
              <a:buAutoNum type="arabicPeriod"/>
              <a:defRPr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449263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10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77800" indent="-1778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18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000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defTabSz="914400"/>
            <a:r>
              <a:rPr lang="ru-RU" dirty="0" smtClean="0"/>
              <a:t>Если не набрали 8 и более баллов сразу, то пройти он-</a:t>
            </a:r>
            <a:r>
              <a:rPr lang="ru-RU" dirty="0" err="1" smtClean="0"/>
              <a:t>лайн</a:t>
            </a:r>
            <a:r>
              <a:rPr lang="ru-RU" dirty="0"/>
              <a:t> </a:t>
            </a:r>
            <a:r>
              <a:rPr lang="ru-RU" dirty="0" smtClean="0"/>
              <a:t>тестирование возможно еще </a:t>
            </a:r>
            <a:r>
              <a:rPr lang="ru-RU" dirty="0"/>
              <a:t>несколько раз </a:t>
            </a:r>
            <a:endParaRPr lang="ru-RU" dirty="0" smtClean="0"/>
          </a:p>
          <a:p>
            <a:pPr defTabSz="9144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1766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5780073" cy="576080"/>
          </a:xfrm>
        </p:spPr>
        <p:txBody>
          <a:bodyPr/>
          <a:lstStyle/>
          <a:p>
            <a:r>
              <a:rPr lang="ru-RU" dirty="0"/>
              <a:t>ФИКСАЦИЯ ИНЦИДЕНТА В СИСТЕМЕ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8" name="object 4"/>
          <p:cNvSpPr txBox="1"/>
          <p:nvPr/>
        </p:nvSpPr>
        <p:spPr>
          <a:xfrm>
            <a:off x="323410" y="1096316"/>
            <a:ext cx="568145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b="1" dirty="0">
                <a:latin typeface="+mj-lt"/>
              </a:rPr>
              <a:t>ДЕЙСТВИЯ ПРИ ВОЗНИКНОВЕНИИ ИНЦИДЕНТА</a:t>
            </a:r>
            <a:endParaRPr lang="ru-RU" sz="1400" dirty="0">
              <a:latin typeface="+mj-lt"/>
              <a:cs typeface="Segoe U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586" y="1563610"/>
            <a:ext cx="458110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 входа в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аудиторию выбрать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категорию инцидента из 3-х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предложенных:</a:t>
            </a:r>
            <a:endParaRPr lang="ru-RU" sz="16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ПОДСКАЗКА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ШПАРГАЛКА</a:t>
            </a: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77" y="1415947"/>
            <a:ext cx="3351332" cy="30592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2800165"/>
      </p:ext>
    </p:extLst>
  </p:cSld>
  <p:clrMapOvr>
    <a:masterClrMapping/>
  </p:clrMapOvr>
  <p:transition spd="med" advClick="0" advTm="10000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5780073" cy="576080"/>
          </a:xfrm>
        </p:spPr>
        <p:txBody>
          <a:bodyPr/>
          <a:lstStyle/>
          <a:p>
            <a:r>
              <a:rPr lang="ru-RU" dirty="0"/>
              <a:t>ФИКСАЦИЯ ИНЦИДЕНТА В СИСТЕМЕ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6" name="object 4"/>
          <p:cNvSpPr txBox="1"/>
          <p:nvPr/>
        </p:nvSpPr>
        <p:spPr>
          <a:xfrm>
            <a:off x="-180660" y="1159192"/>
            <a:ext cx="67818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b="1" dirty="0"/>
              <a:t>ДЕЙСТВИЯ ПРИ ВОЗНИКНОВЕНИИ ИНЦИДЕНТА</a:t>
            </a:r>
            <a:endParaRPr lang="ru-RU" sz="1400" dirty="0">
              <a:latin typeface="Segoe UI"/>
              <a:cs typeface="Segoe U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510" y="1752409"/>
            <a:ext cx="4464620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70C0"/>
                </a:solidFill>
              </a:rPr>
              <a:t>В открывшемся окне необходимо выбрать категорию инцидента. Рассмотрим заведение инцидента на примере инцидента с категорией «Подсказка» по шагам: 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2060"/>
                </a:solidFill>
              </a:rPr>
              <a:t>НАЖАТЬ НА КНОПКУ «ПОДСКАЗКА»</a:t>
            </a: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endParaRPr lang="ru-RU" sz="1600" b="1" u="sng" dirty="0">
              <a:solidFill>
                <a:srgbClr val="0070C0"/>
              </a:solidFill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2060"/>
                </a:solidFill>
              </a:rPr>
              <a:t>ВЫБРАТЬ ИНИЦИАТОРА ПОДСКАЗКИ (ОРГАНИЗАТОР, ПОСТОРОННИЙ ЧЕЛОВЕК </a:t>
            </a:r>
            <a:r>
              <a:rPr lang="ru-RU" sz="1600" b="1" u="sng" dirty="0" smtClean="0">
                <a:solidFill>
                  <a:srgbClr val="002060"/>
                </a:solidFill>
              </a:rPr>
              <a:t>или </a:t>
            </a:r>
            <a:r>
              <a:rPr lang="ru-RU" sz="1600" b="1" u="sng" dirty="0">
                <a:solidFill>
                  <a:srgbClr val="002060"/>
                </a:solidFill>
              </a:rPr>
              <a:t>УЧЕНИК). В НАШЕМ ПРИМЕРЕ НЕОБХОДИМО ВЫБРАТЬ КНОПКУ </a:t>
            </a:r>
            <a:r>
              <a:rPr lang="ru-RU" sz="1600" b="1" u="sng" dirty="0" smtClean="0">
                <a:solidFill>
                  <a:srgbClr val="002060"/>
                </a:solidFill>
              </a:rPr>
              <a:t>«ОРГАНИЗАТОРОМ»</a:t>
            </a:r>
            <a:endParaRPr lang="ru-RU" sz="1600" b="1" u="sng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70" y="1130012"/>
            <a:ext cx="3151985" cy="33034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5157312"/>
      </p:ext>
    </p:extLst>
  </p:cSld>
  <p:clrMapOvr>
    <a:masterClrMapping/>
  </p:clrMapOvr>
  <p:transition spd="med" advClick="0" advTm="10000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5780073" cy="576080"/>
          </a:xfrm>
        </p:spPr>
        <p:txBody>
          <a:bodyPr/>
          <a:lstStyle/>
          <a:p>
            <a:r>
              <a:rPr lang="ru-RU" dirty="0"/>
              <a:t>ФИКСАЦИЯ ИНЦИДЕНТА В СИСТЕМЕ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6" name="object 4"/>
          <p:cNvSpPr txBox="1"/>
          <p:nvPr/>
        </p:nvSpPr>
        <p:spPr>
          <a:xfrm>
            <a:off x="-180660" y="1159192"/>
            <a:ext cx="67818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b="1" dirty="0"/>
              <a:t>ДЕЙСТВИЯ ПРИ ВОЗНИКНОВЕНИИ ИНЦИДЕНТА</a:t>
            </a:r>
            <a:endParaRPr lang="ru-RU" sz="1400" dirty="0">
              <a:latin typeface="Segoe UI"/>
              <a:cs typeface="Segoe U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510" y="1752409"/>
            <a:ext cx="446462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В следующем окне </a:t>
            </a:r>
            <a:r>
              <a:rPr lang="ru-RU" sz="1600" b="1" dirty="0">
                <a:solidFill>
                  <a:srgbClr val="0070C0"/>
                </a:solidFill>
              </a:rPr>
              <a:t>необходимо </a:t>
            </a:r>
            <a:r>
              <a:rPr lang="ru-RU" sz="1600" b="1" dirty="0" smtClean="0">
                <a:solidFill>
                  <a:srgbClr val="0070C0"/>
                </a:solidFill>
              </a:rPr>
              <a:t>выбрать, кому была осуществлена подсказка: </a:t>
            </a:r>
            <a:endParaRPr lang="ru-RU" sz="1600" b="1" dirty="0">
              <a:solidFill>
                <a:srgbClr val="0070C0"/>
              </a:solidFill>
            </a:endParaRPr>
          </a:p>
          <a:p>
            <a:pPr lvl="0" algn="ctr"/>
            <a:endParaRPr lang="ru-RU" sz="1600" b="1" u="sng" dirty="0">
              <a:solidFill>
                <a:srgbClr val="0070C0"/>
              </a:solidFill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002060"/>
                </a:solidFill>
              </a:rPr>
              <a:t>УЧЕНИКУ или КЛАССУ. </a:t>
            </a:r>
            <a:r>
              <a:rPr lang="ru-RU" sz="1600" b="1" u="sng" dirty="0">
                <a:solidFill>
                  <a:srgbClr val="002060"/>
                </a:solidFill>
              </a:rPr>
              <a:t>В НАШЕМ ПРИМЕРЕ НЕОБХОДИМО ВЫБРАТЬ КНОПКУ </a:t>
            </a:r>
            <a:r>
              <a:rPr lang="ru-RU" sz="1600" b="1" u="sng" dirty="0" smtClean="0">
                <a:solidFill>
                  <a:srgbClr val="002060"/>
                </a:solidFill>
              </a:rPr>
              <a:t>«УЧЕНИКУ»</a:t>
            </a:r>
            <a:endParaRPr lang="ru-RU" sz="1600" b="1" u="sng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529" y="1159192"/>
            <a:ext cx="3188454" cy="3528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89686406"/>
      </p:ext>
    </p:extLst>
  </p:cSld>
  <p:clrMapOvr>
    <a:masterClrMapping/>
  </p:clrMapOvr>
  <p:transition spd="med" advClick="0" advTm="10000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0" y="433361"/>
            <a:ext cx="5780073" cy="576080"/>
          </a:xfrm>
        </p:spPr>
        <p:txBody>
          <a:bodyPr/>
          <a:lstStyle/>
          <a:p>
            <a:r>
              <a:rPr lang="ru-RU" dirty="0"/>
              <a:t>ФИКСАЦИЯ ИНЦИДЕНТА В СИСТЕМЕ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66" y="281626"/>
            <a:ext cx="500034" cy="273844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6" name="object 4"/>
          <p:cNvSpPr txBox="1"/>
          <p:nvPr/>
        </p:nvSpPr>
        <p:spPr>
          <a:xfrm>
            <a:off x="-147140" y="955229"/>
            <a:ext cx="67818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400" b="1" dirty="0"/>
              <a:t>ДЕЙСТВИЯ ПРИ ВОЗНИКНОВЕНИИ ИНЦИДЕНТА</a:t>
            </a:r>
            <a:endParaRPr lang="ru-RU" sz="1400" dirty="0">
              <a:latin typeface="Segoe UI"/>
              <a:cs typeface="Segoe U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554" y="1347580"/>
            <a:ext cx="5184720" cy="403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70C0"/>
                </a:solidFill>
              </a:rPr>
              <a:t>В последнем </a:t>
            </a:r>
            <a:r>
              <a:rPr lang="ru-RU" sz="1400" b="1" dirty="0" smtClean="0">
                <a:solidFill>
                  <a:srgbClr val="0070C0"/>
                </a:solidFill>
              </a:rPr>
              <a:t>окне необходимо указать </a:t>
            </a:r>
            <a:r>
              <a:rPr lang="ru-RU" sz="1400" b="1" dirty="0">
                <a:solidFill>
                  <a:srgbClr val="0070C0"/>
                </a:solidFill>
              </a:rPr>
              <a:t>ID рабочего места ученика, в отношении которого произошла </a:t>
            </a:r>
            <a:r>
              <a:rPr lang="ru-RU" sz="1400" b="1" dirty="0" smtClean="0">
                <a:solidFill>
                  <a:srgbClr val="0070C0"/>
                </a:solidFill>
              </a:rPr>
              <a:t>подсказка.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Поле </a:t>
            </a:r>
            <a:r>
              <a:rPr lang="ru-RU" sz="1400" b="1" dirty="0">
                <a:solidFill>
                  <a:srgbClr val="0070C0"/>
                </a:solidFill>
              </a:rPr>
              <a:t>«Примечание» заполняется Наблюдателем, если есть какая-либо дополнительная информация, которую хотел бы донести Наблюдатель до Штаба по разбору инцидентов. В том случае, если дополнительная информация отсутствует, то Наблюдателю необходимо написать «Нет» в поле «Примечание»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окончании ввода всей необходимой информации, Наблюдатель должен </a:t>
            </a:r>
            <a:r>
              <a:rPr lang="ru-RU" sz="1400" b="1" dirty="0" smtClean="0">
                <a:solidFill>
                  <a:srgbClr val="0070C0"/>
                </a:solidFill>
              </a:rPr>
              <a:t>нажать:</a:t>
            </a:r>
          </a:p>
          <a:p>
            <a:pPr lvl="0" algn="ctr"/>
            <a:endParaRPr lang="ru-RU" sz="1400" b="1" u="sng" dirty="0">
              <a:solidFill>
                <a:srgbClr val="0070C0"/>
              </a:solidFill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ru-RU" sz="1400" b="1" u="sng" dirty="0" smtClean="0">
                <a:solidFill>
                  <a:srgbClr val="002060"/>
                </a:solidFill>
              </a:rPr>
              <a:t>ИНЦИДЕНТ РЕШЕН, если организатор устранил нарушение</a:t>
            </a: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endParaRPr lang="ru-RU" sz="1400" b="1" u="sng" dirty="0">
              <a:solidFill>
                <a:srgbClr val="002060"/>
              </a:solidFill>
            </a:endParaRP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ru-RU" sz="1400" b="1" u="sng" dirty="0" smtClean="0">
                <a:solidFill>
                  <a:srgbClr val="002060"/>
                </a:solidFill>
              </a:rPr>
              <a:t>ИНЦИДЕНТ ТРЕБУЕТ РЕШЕНИЯ, если организатор НЕ устранил нарушение</a:t>
            </a:r>
            <a:endParaRPr lang="ru-RU" sz="1400" b="1" u="sng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58" y="1056325"/>
            <a:ext cx="3355836" cy="3750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2403051"/>
      </p:ext>
    </p:extLst>
  </p:cSld>
  <p:clrMapOvr>
    <a:masterClrMapping/>
  </p:clrMapOvr>
  <p:transition spd="med" advClick="0" advTm="10000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10" y="303590"/>
            <a:ext cx="5780073" cy="504070"/>
          </a:xfrm>
        </p:spPr>
        <p:txBody>
          <a:bodyPr/>
          <a:lstStyle/>
          <a:p>
            <a:pPr algn="ctr"/>
            <a:r>
              <a:rPr lang="ru-RU" altLang="ru-RU" dirty="0" smtClean="0"/>
              <a:t>Контакты: </a:t>
            </a:r>
            <a:r>
              <a:rPr lang="en-US" altLang="ru-RU" dirty="0"/>
              <a:t/>
            </a:r>
            <a:br>
              <a:rPr lang="en-US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50" y="1707630"/>
            <a:ext cx="6844076" cy="1368190"/>
          </a:xfrm>
        </p:spPr>
        <p:txBody>
          <a:bodyPr/>
          <a:lstStyle/>
          <a:p>
            <a:pPr algn="ctr"/>
            <a:r>
              <a:rPr lang="en-US" altLang="ru-RU" sz="2800" b="1" dirty="0" smtClean="0">
                <a:solidFill>
                  <a:schemeClr val="tx1"/>
                </a:solidFill>
              </a:rPr>
              <a:t>E-mail</a:t>
            </a:r>
            <a:r>
              <a:rPr lang="ru-RU" altLang="ru-RU" sz="2800" b="1" dirty="0">
                <a:solidFill>
                  <a:schemeClr val="tx1"/>
                </a:solidFill>
              </a:rPr>
              <a:t>: </a:t>
            </a:r>
            <a:r>
              <a:rPr lang="en-US" altLang="ru-RU" sz="2800" b="1" dirty="0">
                <a:solidFill>
                  <a:schemeClr val="tx1"/>
                </a:solidFill>
                <a:hlinkClick r:id="rId2"/>
              </a:rPr>
              <a:t>nab@mcko.ru</a:t>
            </a:r>
            <a:endParaRPr lang="ru-RU" alt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altLang="ru-RU" sz="2800" b="1" dirty="0">
                <a:solidFill>
                  <a:schemeClr val="tx1"/>
                </a:solidFill>
              </a:rPr>
              <a:t>Тел.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:   8 (499) 653 – </a:t>
            </a:r>
            <a:r>
              <a:rPr lang="ru-RU" altLang="ru-RU" sz="2800" b="1" dirty="0">
                <a:solidFill>
                  <a:schemeClr val="tx1"/>
                </a:solidFill>
              </a:rPr>
              <a:t>94 –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70.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7839"/>
      </p:ext>
    </p:extLst>
  </p:cSld>
  <p:clrMapOvr>
    <a:masterClrMapping/>
  </p:clrMapOvr>
  <p:transition spd="med" advClick="0" advTm="1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21" y="123410"/>
            <a:ext cx="6340006" cy="576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Прохождение тестирования</a:t>
            </a:r>
            <a:b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http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:/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/demo.mcko.ru/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60" y="1707630"/>
            <a:ext cx="2144945" cy="305458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52672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463" y="123825"/>
            <a:ext cx="6735762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smtClean="0">
                <a:cs typeface="Latha" pitchFamily="2"/>
              </a:rPr>
              <a:t>Форма регистрации</a:t>
            </a:r>
            <a:endParaRPr lang="ru-RU" sz="2400" smtClean="0">
              <a:cs typeface="Latha" pitchFamily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3ED04B-172E-4A97-89D6-EFDC3F93C7E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41" y="1157337"/>
            <a:ext cx="7673784" cy="34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590" y="280987"/>
            <a:ext cx="6912959" cy="347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cs typeface="Latha" pitchFamily="2"/>
              </a:rPr>
              <a:t>Выбрать здание школы/аудиторию для посещения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175554-33FC-4BCB-BDD7-BB1D2B9FB716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22" y="1258594"/>
            <a:ext cx="7866979" cy="22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50" y="3795920"/>
            <a:ext cx="6844076" cy="934830"/>
          </a:xfrm>
        </p:spPr>
        <p:txBody>
          <a:bodyPr/>
          <a:lstStyle/>
          <a:p>
            <a:r>
              <a:rPr lang="ru-RU" dirty="0" smtClean="0"/>
              <a:t>Не следует выбирать здание школы, в которой Вы обучались или на данный момент обучаются Ваши родственники</a:t>
            </a:r>
            <a:endParaRPr lang="ru-RU" dirty="0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71" y="280988"/>
            <a:ext cx="6700056" cy="418502"/>
          </a:xfrm>
        </p:spPr>
        <p:txBody>
          <a:bodyPr/>
          <a:lstStyle/>
          <a:p>
            <a:r>
              <a:rPr lang="ru-RU" dirty="0">
                <a:cs typeface="Latha" pitchFamily="2"/>
              </a:rPr>
              <a:t>Выбрать временной слот для заключения договора</a:t>
            </a:r>
            <a:br>
              <a:rPr lang="ru-RU" dirty="0">
                <a:cs typeface="Latha" pitchFamily="2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10" y="1995670"/>
            <a:ext cx="4680650" cy="23227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59" y="2643760"/>
            <a:ext cx="4550625" cy="24483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2808" y="1012371"/>
            <a:ext cx="7313738" cy="47923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r>
              <a:rPr lang="ru-RU" sz="1600" b="0" dirty="0" smtClean="0">
                <a:solidFill>
                  <a:schemeClr val="tx1"/>
                </a:solidFill>
                <a:cs typeface="Latha" pitchFamily="2"/>
              </a:rPr>
              <a:t>Выбрать день и время приезда в здание ГАОУ ДПО МЦКО по адресу: </a:t>
            </a:r>
          </a:p>
          <a:p>
            <a:pPr defTabSz="914400"/>
            <a:r>
              <a:rPr lang="ru-RU" sz="1600" b="0" dirty="0" smtClean="0">
                <a:solidFill>
                  <a:schemeClr val="tx1"/>
                </a:solidFill>
                <a:cs typeface="Latha" pitchFamily="2"/>
              </a:rPr>
              <a:t>2-й Верхний Михайловский проезд, д. 9А для заключения договора</a:t>
            </a:r>
            <a:br>
              <a:rPr lang="ru-RU" sz="1600" b="0" dirty="0" smtClean="0">
                <a:solidFill>
                  <a:schemeClr val="tx1"/>
                </a:solidFill>
                <a:cs typeface="Latha" pitchFamily="2"/>
              </a:rPr>
            </a:br>
            <a:endParaRPr lang="ru-RU" sz="1600" b="0" dirty="0" smtClean="0">
              <a:solidFill>
                <a:schemeClr val="tx1"/>
              </a:solidFill>
              <a:cs typeface="Latha" pitchFamily="2"/>
            </a:endParaRPr>
          </a:p>
          <a:p>
            <a:pPr defTabSz="914400"/>
            <a:endParaRPr lang="ru-RU" sz="1600" b="0" dirty="0" smtClean="0">
              <a:solidFill>
                <a:schemeClr val="tx1"/>
              </a:solidFill>
              <a:cs typeface="Latha" pitchFamily="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28035" y="1468169"/>
            <a:ext cx="4756175" cy="47923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32808" y="1603237"/>
            <a:ext cx="1670630" cy="280796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r>
              <a:rPr lang="ru-RU" sz="1600" b="0" dirty="0" smtClean="0">
                <a:cs typeface="Latha" pitchFamily="2"/>
              </a:rPr>
              <a:t>Образец:</a:t>
            </a:r>
          </a:p>
          <a:p>
            <a:pPr defTabSz="914400"/>
            <a:endParaRPr lang="ru-RU" sz="1600" b="0" dirty="0" smtClean="0">
              <a:solidFill>
                <a:schemeClr val="tx1"/>
              </a:solidFill>
              <a:cs typeface="Lath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08664741"/>
      </p:ext>
    </p:extLst>
  </p:cSld>
  <p:clrMapOvr>
    <a:masterClrMapping/>
  </p:clrMapOvr>
  <p:transition spd="med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Latha" pitchFamily="2"/>
              </a:rPr>
              <a:t>Вести код подтверждения из СМС </a:t>
            </a:r>
            <a:br>
              <a:rPr lang="ru-RU" dirty="0">
                <a:cs typeface="Latha" pitchFamily="2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32" y="3351425"/>
            <a:ext cx="6843712" cy="1120806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490" y="1657268"/>
            <a:ext cx="8135937" cy="79296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13386" y="1046596"/>
            <a:ext cx="8096559" cy="610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r>
              <a:rPr lang="ru-RU" sz="1400" b="0" dirty="0" smtClean="0">
                <a:solidFill>
                  <a:schemeClr val="tx1"/>
                </a:solidFill>
                <a:cs typeface="Latha" pitchFamily="2"/>
              </a:rPr>
              <a:t>Для подтверждения номера сотового телефона необходимо ввести код подтверждения, который приходит на номер телефона, указанного Вами при прохождении он-</a:t>
            </a:r>
            <a:r>
              <a:rPr lang="ru-RU" sz="1400" b="0" dirty="0" err="1" smtClean="0">
                <a:solidFill>
                  <a:schemeClr val="tx1"/>
                </a:solidFill>
                <a:cs typeface="Latha" pitchFamily="2"/>
              </a:rPr>
              <a:t>лайн</a:t>
            </a:r>
            <a:r>
              <a:rPr lang="ru-RU" sz="1400" b="0" dirty="0" smtClean="0">
                <a:solidFill>
                  <a:schemeClr val="tx1"/>
                </a:solidFill>
                <a:cs typeface="Latha" pitchFamily="2"/>
              </a:rPr>
              <a:t> тестирования и регистрации на диагностику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20132" y="2699372"/>
            <a:ext cx="7267276" cy="57608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r>
              <a:rPr lang="ru-RU" sz="1400" b="0" dirty="0" smtClean="0">
                <a:solidFill>
                  <a:schemeClr val="tx1"/>
                </a:solidFill>
                <a:cs typeface="Latha" pitchFamily="2"/>
              </a:rPr>
              <a:t>Введя код подтверждения из СМС, Вы увидите надпись: </a:t>
            </a:r>
            <a:br>
              <a:rPr lang="ru-RU" sz="1400" b="0" dirty="0" smtClean="0">
                <a:solidFill>
                  <a:schemeClr val="tx1"/>
                </a:solidFill>
                <a:cs typeface="Latha" pitchFamily="2"/>
              </a:rPr>
            </a:b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21368"/>
      </p:ext>
    </p:extLst>
  </p:cSld>
  <p:clrMapOvr>
    <a:masterClrMapping/>
  </p:clrMapOvr>
  <p:transition spd="med" advClick="0" advTm="1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90" y="280988"/>
            <a:ext cx="5780073" cy="576080"/>
          </a:xfrm>
        </p:spPr>
        <p:txBody>
          <a:bodyPr/>
          <a:lstStyle/>
          <a:p>
            <a:pPr algn="ctr"/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DCEC6-3412-4F92-B574-4090413B7C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3386" y="1046596"/>
            <a:ext cx="8096559" cy="610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 kern="1200" cap="none" spc="0">
                <a:solidFill>
                  <a:srgbClr val="2857A5"/>
                </a:solidFill>
                <a:latin typeface="Cambria" pitchFamily="18" charset="0"/>
                <a:ea typeface="Latha" pitchFamily="2"/>
                <a:cs typeface="Latha" pitchFamily="34" charset="0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A6EB"/>
                </a:solidFill>
                <a:latin typeface="Cambria" pitchFamily="18" charset="0"/>
                <a:ea typeface="Latha" pitchFamily="2"/>
                <a:cs typeface="Latha" pitchFamily="2"/>
              </a:defRPr>
            </a:lvl9pPr>
          </a:lstStyle>
          <a:p>
            <a:pPr defTabSz="914400"/>
            <a:r>
              <a:rPr lang="ru-RU" sz="1400" b="0" dirty="0" smtClean="0">
                <a:solidFill>
                  <a:schemeClr val="tx1"/>
                </a:solidFill>
                <a:cs typeface="Latha" pitchFamily="2"/>
              </a:rPr>
              <a:t>После успешной регистрации на экране отобразятся Ваши индивидуальные логин и пароль, которые необходимы для входа в личный </a:t>
            </a:r>
            <a:r>
              <a:rPr lang="ru-RU" sz="1400" b="0" dirty="0">
                <a:solidFill>
                  <a:schemeClr val="tx1"/>
                </a:solidFill>
                <a:cs typeface="Latha" pitchFamily="2"/>
              </a:rPr>
              <a:t>кабинет</a:t>
            </a:r>
            <a:r>
              <a:rPr lang="en-US" sz="1400" b="0" dirty="0">
                <a:solidFill>
                  <a:schemeClr val="tx1"/>
                </a:solidFill>
                <a:cs typeface="Latha" pitchFamily="2"/>
              </a:rPr>
              <a:t> </a:t>
            </a:r>
            <a:r>
              <a:rPr lang="ru-RU" altLang="ru-RU" sz="1400" b="0" dirty="0">
                <a:solidFill>
                  <a:schemeClr val="tx1"/>
                </a:solidFill>
                <a:cs typeface="Latha" pitchFamily="2"/>
              </a:rPr>
              <a:t>на сайте </a:t>
            </a:r>
            <a:r>
              <a:rPr lang="en-US" altLang="ru-RU" sz="1400" dirty="0">
                <a:cs typeface="Arial" charset="0"/>
                <a:hlinkClick r:id="rId4"/>
              </a:rPr>
              <a:t>http</a:t>
            </a:r>
            <a:r>
              <a:rPr lang="ru-RU" altLang="ru-RU" sz="1400" dirty="0">
                <a:cs typeface="Arial" charset="0"/>
                <a:hlinkClick r:id="rId4"/>
              </a:rPr>
              <a:t>:</a:t>
            </a:r>
            <a:r>
              <a:rPr lang="en-US" altLang="ru-RU" sz="1400" dirty="0">
                <a:cs typeface="Arial" charset="0"/>
                <a:hlinkClick r:id="rId4"/>
              </a:rPr>
              <a:t>//</a:t>
            </a:r>
            <a:r>
              <a:rPr lang="en-US" altLang="ru-RU" sz="1400" dirty="0" err="1">
                <a:cs typeface="Arial" charset="0"/>
                <a:hlinkClick r:id="rId4"/>
              </a:rPr>
              <a:t>okmcko</a:t>
            </a:r>
            <a:r>
              <a:rPr lang="ru-RU" altLang="ru-RU" sz="1400" dirty="0">
                <a:cs typeface="Arial" charset="0"/>
                <a:hlinkClick r:id="rId4"/>
              </a:rPr>
              <a:t>.</a:t>
            </a:r>
            <a:r>
              <a:rPr lang="en-US" altLang="ru-RU" sz="1400" dirty="0">
                <a:cs typeface="Arial" charset="0"/>
                <a:hlinkClick r:id="rId4"/>
              </a:rPr>
              <a:t>mos.ru</a:t>
            </a:r>
            <a:endParaRPr lang="ru-RU" sz="1400" b="0" dirty="0" smtClean="0">
              <a:solidFill>
                <a:schemeClr val="tx1"/>
              </a:solidFill>
              <a:cs typeface="Latha" pitchFamily="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39842"/>
              </p:ext>
            </p:extLst>
          </p:nvPr>
        </p:nvGraphicFramePr>
        <p:xfrm>
          <a:off x="1331550" y="1657268"/>
          <a:ext cx="70199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Точечный рисунок" r:id="rId5" imgW="7020000" imgH="3038400" progId="Paint.Picture">
                  <p:embed/>
                </p:oleObj>
              </mc:Choice>
              <mc:Fallback>
                <p:oleObj name="Точечный рисунок" r:id="rId5" imgW="7020000" imgH="3038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550" y="1657268"/>
                        <a:ext cx="7019925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158648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_style_mcko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_style_mcko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14296</TotalTime>
  <Words>1760</Words>
  <Application>Microsoft Office PowerPoint</Application>
  <PresentationFormat>Экран (16:9)</PresentationFormat>
  <Paragraphs>321</Paragraphs>
  <Slides>34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Calibri</vt:lpstr>
      <vt:lpstr>Cambria</vt:lpstr>
      <vt:lpstr>Latha</vt:lpstr>
      <vt:lpstr>Segoe UI</vt:lpstr>
      <vt:lpstr>Times New Roman</vt:lpstr>
      <vt:lpstr>Trebuchet MS</vt:lpstr>
      <vt:lpstr>Wingdings</vt:lpstr>
      <vt:lpstr>Wingdings 2</vt:lpstr>
      <vt:lpstr>s_style_mcko</vt:lpstr>
      <vt:lpstr>1_s_style_mcko</vt:lpstr>
      <vt:lpstr>Точечный рисунок</vt:lpstr>
      <vt:lpstr>Презентация PowerPoint</vt:lpstr>
      <vt:lpstr>Наблюдателю необходимо:</vt:lpstr>
      <vt:lpstr>Регистрация </vt:lpstr>
      <vt:lpstr>Прохождение тестирования http://demo.mcko.ru/</vt:lpstr>
      <vt:lpstr>Форма регистрации</vt:lpstr>
      <vt:lpstr>Выбрать здание школы/аудиторию для посещения</vt:lpstr>
      <vt:lpstr>Выбрать временной слот для заключения договора </vt:lpstr>
      <vt:lpstr>Вести код подтверждения из СМС  </vt:lpstr>
      <vt:lpstr>Регистрация</vt:lpstr>
      <vt:lpstr>Заполнение данных для договора в электронном виде</vt:lpstr>
      <vt:lpstr>Льготные категории граждан</vt:lpstr>
      <vt:lpstr>Даты проведения независимых диагностик  обучающихся</vt:lpstr>
      <vt:lpstr>Особенности диагностики</vt:lpstr>
      <vt:lpstr>Дополнительные материалы</vt:lpstr>
      <vt:lpstr>Накануне диагностики скачать направление</vt:lpstr>
      <vt:lpstr>В день диагностики</vt:lpstr>
      <vt:lpstr>В день диагностики</vt:lpstr>
      <vt:lpstr>Лист наблюдений</vt:lpstr>
      <vt:lpstr>Лист фиксации рабочих мест</vt:lpstr>
      <vt:lpstr>После завершения диагностики</vt:lpstr>
      <vt:lpstr>Презентация PowerPoint</vt:lpstr>
      <vt:lpstr>Подготовка наблюдателя к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АВТОРИЗАЦИЯ В СИСТЕМЕ ФИКСАЦИИ ИНЦИДЕНТОВ</vt:lpstr>
      <vt:lpstr>ФИКСАЦИЯ ИНЦИДЕНТА В СИСТЕМЕ</vt:lpstr>
      <vt:lpstr>ФИКСАЦИЯ ИНЦИДЕНТА В СИСТЕМЕ</vt:lpstr>
      <vt:lpstr>ФИКСАЦИЯ ИНЦИДЕНТА В СИСТЕМЕ</vt:lpstr>
      <vt:lpstr>ФИКСАЦИЯ ИНЦИДЕНТА В СИСТЕМЕ</vt:lpstr>
      <vt:lpstr>Контакты: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baydov_sv</dc:creator>
  <cp:lastModifiedBy>Футало Ирина Владиславовна</cp:lastModifiedBy>
  <cp:revision>1371</cp:revision>
  <cp:lastPrinted>2022-09-08T17:07:37Z</cp:lastPrinted>
  <dcterms:created xsi:type="dcterms:W3CDTF">2014-06-10T07:34:58Z</dcterms:created>
  <dcterms:modified xsi:type="dcterms:W3CDTF">2022-09-12T13:45:25Z</dcterms:modified>
</cp:coreProperties>
</file>